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2" r:id="rId2"/>
    <p:sldId id="283" r:id="rId3"/>
    <p:sldId id="284" r:id="rId4"/>
    <p:sldId id="290" r:id="rId5"/>
    <p:sldId id="265" r:id="rId6"/>
    <p:sldId id="277" r:id="rId7"/>
    <p:sldId id="266" r:id="rId8"/>
    <p:sldId id="285" r:id="rId9"/>
    <p:sldId id="264" r:id="rId10"/>
    <p:sldId id="263" r:id="rId11"/>
    <p:sldId id="256" r:id="rId12"/>
    <p:sldId id="267" r:id="rId13"/>
    <p:sldId id="268" r:id="rId14"/>
    <p:sldId id="269" r:id="rId15"/>
    <p:sldId id="270" r:id="rId16"/>
    <p:sldId id="286" r:id="rId17"/>
    <p:sldId id="292" r:id="rId18"/>
    <p:sldId id="279" r:id="rId19"/>
    <p:sldId id="280" r:id="rId20"/>
    <p:sldId id="295" r:id="rId21"/>
    <p:sldId id="297" r:id="rId22"/>
    <p:sldId id="296" r:id="rId2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ya hikita" initials="mh" lastIdx="0" clrIdx="0">
    <p:extLst>
      <p:ext uri="{19B8F6BF-5375-455C-9EA6-DF929625EA0E}">
        <p15:presenceInfo xmlns:p15="http://schemas.microsoft.com/office/powerpoint/2012/main" userId="b563df9b03fca612" providerId="Windows Live"/>
      </p:ext>
    </p:extLst>
  </p:cmAuthor>
  <p:cmAuthor id="2" name="吉田涼子" initials="吉田涼子" lastIdx="0" clrIdx="1">
    <p:extLst>
      <p:ext uri="{19B8F6BF-5375-455C-9EA6-DF929625EA0E}">
        <p15:presenceInfo xmlns:p15="http://schemas.microsoft.com/office/powerpoint/2012/main" userId="S::UH7569@obayashi.co.jp::49ee7d86-e6e9-46e3-af5e-28b6fc9acd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6"/>
    <p:restoredTop sz="81778"/>
  </p:normalViewPr>
  <p:slideViewPr>
    <p:cSldViewPr>
      <p:cViewPr varScale="1">
        <p:scale>
          <a:sx n="65" d="100"/>
          <a:sy n="65" d="100"/>
        </p:scale>
        <p:origin x="1532" y="52"/>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2021/3/26</a:t>
            </a:fld>
            <a:endParaRPr kumimoji="1" lang="ja-JP" altLang="en-US"/>
          </a:p>
        </p:txBody>
      </p:sp>
      <p:sp>
        <p:nvSpPr>
          <p:cNvPr id="1102"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四角形 1337"/>
          <p:cNvSpPr>
            <a:spLocks noGrp="1" noRot="1" noChangeAspect="1"/>
          </p:cNvSpPr>
          <p:nvPr>
            <p:ph type="sldImg" idx="2"/>
          </p:nvPr>
        </p:nvSpPr>
        <p:spPr>
          <a:prstGeom prst="rect">
            <a:avLst/>
          </a:prstGeom>
        </p:spPr>
        <p:txBody>
          <a:bodyPr/>
          <a:lstStyle/>
          <a:p>
            <a:endParaRPr kumimoji="1" lang="ja-JP" altLang="en-US"/>
          </a:p>
        </p:txBody>
      </p:sp>
      <p:sp>
        <p:nvSpPr>
          <p:cNvPr id="1112" name="四角形 1338"/>
          <p:cNvSpPr>
            <a:spLocks noGrp="1"/>
          </p:cNvSpPr>
          <p:nvPr>
            <p:ph type="body" sz="quarter" idx="3"/>
          </p:nvPr>
        </p:nvSpPr>
        <p:spPr>
          <a:prstGeom prst="rect">
            <a:avLst/>
          </a:prstGeom>
        </p:spPr>
        <p:txBody>
          <a:bodyPr/>
          <a:lstStyle/>
          <a:p>
            <a:r>
              <a:rPr lang="ja-JP" altLang="en-US">
                <a:latin typeface="+mn-ea"/>
              </a:rPr>
              <a:t>ただ今から、船場地区内デッキ等整備工事に関するご説明をさせていただきます。</a:t>
            </a:r>
            <a:endParaRPr>
              <a:latin typeface="+mn-ea"/>
            </a:endParaRPr>
          </a:p>
          <a:p>
            <a:r>
              <a:rPr lang="ja-JP" altLang="en-US">
                <a:latin typeface="+mn-ea"/>
              </a:rPr>
              <a:t>宜しくお願いいたします。</a:t>
            </a:r>
          </a:p>
          <a:p>
            <a:endParaRPr lang="ja-JP" altLang="en-US">
              <a:latin typeface="+mn-ea"/>
            </a:endParaRPr>
          </a:p>
          <a:p>
            <a:pPr fontAlgn="auto">
              <a:spcBef>
                <a:spcPts val="0"/>
              </a:spcBef>
              <a:spcAft>
                <a:spcPts val="0"/>
              </a:spcAft>
              <a:defRPr/>
            </a:pPr>
            <a:r>
              <a:rPr lang="ja-JP" altLang="en-US">
                <a:latin typeface="+mn-ea"/>
              </a:rPr>
              <a:t>資料の確認ですが、全２１ページの資料となっております。</a:t>
            </a:r>
            <a:endParaRPr>
              <a:latin typeface="+mn-ea"/>
            </a:endParaRPr>
          </a:p>
          <a:p>
            <a:pPr fontAlgn="auto">
              <a:spcBef>
                <a:spcPts val="0"/>
              </a:spcBef>
              <a:spcAft>
                <a:spcPts val="0"/>
              </a:spcAft>
              <a:defRPr/>
            </a:pPr>
            <a:r>
              <a:rPr lang="ja-JP" altLang="en-US">
                <a:latin typeface="+mn-ea"/>
              </a:rPr>
              <a:t>ページの抜け落ち、不鮮明な印刷等がございましたら、説明の途中でも結構ですので、挙手にてお知らせください。</a:t>
            </a:r>
            <a:endParaRPr kumimoji="1" lang="ja-JP" altLang="en-US"/>
          </a:p>
        </p:txBody>
      </p:sp>
      <p:sp>
        <p:nvSpPr>
          <p:cNvPr id="1113" name="四角形 133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四角形 1371"/>
          <p:cNvSpPr>
            <a:spLocks noGrp="1" noRot="1" noChangeAspect="1"/>
          </p:cNvSpPr>
          <p:nvPr>
            <p:ph type="sldImg" idx="2"/>
          </p:nvPr>
        </p:nvSpPr>
        <p:spPr>
          <a:prstGeom prst="rect">
            <a:avLst/>
          </a:prstGeom>
        </p:spPr>
        <p:txBody>
          <a:bodyPr/>
          <a:lstStyle/>
          <a:p>
            <a:endParaRPr kumimoji="1" lang="ja-JP" altLang="en-US"/>
          </a:p>
        </p:txBody>
      </p:sp>
      <p:sp>
        <p:nvSpPr>
          <p:cNvPr id="1304" name="四角形 1372"/>
          <p:cNvSpPr>
            <a:spLocks noGrp="1"/>
          </p:cNvSpPr>
          <p:nvPr>
            <p:ph type="body" sz="quarter" idx="3"/>
          </p:nvPr>
        </p:nvSpPr>
        <p:spPr>
          <a:prstGeom prst="rect">
            <a:avLst/>
          </a:prstGeom>
        </p:spPr>
        <p:txBody>
          <a:bodyPr/>
          <a:lstStyle/>
          <a:p>
            <a:r>
              <a:rPr kumimoji="1" lang="ja-JP" altLang="en-US">
                <a:latin typeface="+mn-ea"/>
                <a:ea typeface="+mn-ea"/>
              </a:rPr>
              <a:t>次に、箕面船場第一駐輪場の内容を説明いたします。</a:t>
            </a:r>
          </a:p>
          <a:p>
            <a:r>
              <a:rPr kumimoji="1" lang="ja-JP" altLang="en-US">
                <a:latin typeface="+mn-ea"/>
                <a:ea typeface="+mn-ea"/>
              </a:rPr>
              <a:t>自転車の出入口（ゲート）は南側、北側の２箇所あります。</a:t>
            </a:r>
          </a:p>
          <a:p>
            <a:r>
              <a:rPr kumimoji="1" lang="ja-JP" altLang="en-US">
                <a:latin typeface="+mn-ea"/>
                <a:ea typeface="+mn-ea"/>
              </a:rPr>
              <a:t>原動機付自転車の出入口（ゲート）は北側の１箇所です。</a:t>
            </a:r>
          </a:p>
          <a:p>
            <a:r>
              <a:rPr kumimoji="1" lang="ja-JP" altLang="en-US">
                <a:latin typeface="+mn-ea"/>
                <a:ea typeface="+mn-ea"/>
              </a:rPr>
              <a:t>自転車置き場は、青色箇所がスライドラック、ピンク色箇所が２段ラックです。また、一部平置きも設けます。</a:t>
            </a:r>
          </a:p>
          <a:p>
            <a:r>
              <a:rPr kumimoji="1" lang="ja-JP" altLang="en-US">
                <a:latin typeface="+mn-ea"/>
                <a:ea typeface="+mn-ea"/>
              </a:rPr>
              <a:t>原動機付自転車置き場は、緑色箇所であり、全て平置きです。</a:t>
            </a:r>
          </a:p>
          <a:p>
            <a:r>
              <a:rPr kumimoji="1" lang="ja-JP" altLang="en-US">
                <a:latin typeface="+mn-ea"/>
                <a:ea typeface="+mn-ea"/>
              </a:rPr>
              <a:t>肌色部分は歩行者通路です。歩行者通路から文化ホール、図書館、生涯学習センターに直接出入りできます。</a:t>
            </a:r>
          </a:p>
          <a:p>
            <a:r>
              <a:rPr kumimoji="1" lang="ja-JP" altLang="en-US">
                <a:latin typeface="+mn-ea"/>
                <a:ea typeface="+mn-ea"/>
              </a:rPr>
              <a:t>自転車動線、原動機付自転車動線、歩行者動線を明確に分離することで安全性を確保致します。</a:t>
            </a:r>
          </a:p>
          <a:p>
            <a:endParaRPr kumimoji="1" lang="ja-JP" altLang="en-US">
              <a:latin typeface="+mn-ea"/>
              <a:ea typeface="+mn-ea"/>
            </a:endParaRPr>
          </a:p>
        </p:txBody>
      </p:sp>
      <p:sp>
        <p:nvSpPr>
          <p:cNvPr id="1305" name="四角形 137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 name="四角形 1374"/>
          <p:cNvSpPr>
            <a:spLocks noGrp="1" noRot="1" noChangeAspect="1"/>
          </p:cNvSpPr>
          <p:nvPr>
            <p:ph type="sldImg" idx="2"/>
          </p:nvPr>
        </p:nvSpPr>
        <p:spPr>
          <a:prstGeom prst="rect">
            <a:avLst/>
          </a:prstGeom>
        </p:spPr>
        <p:txBody>
          <a:bodyPr/>
          <a:lstStyle/>
          <a:p>
            <a:endParaRPr kumimoji="1" lang="ja-JP" altLang="en-US"/>
          </a:p>
        </p:txBody>
      </p:sp>
      <p:sp>
        <p:nvSpPr>
          <p:cNvPr id="1322" name="四角形 1375"/>
          <p:cNvSpPr>
            <a:spLocks noGrp="1"/>
          </p:cNvSpPr>
          <p:nvPr>
            <p:ph type="body" sz="quarter" idx="3"/>
          </p:nvPr>
        </p:nvSpPr>
        <p:spPr>
          <a:prstGeom prst="rect">
            <a:avLst/>
          </a:prstGeom>
        </p:spPr>
        <p:txBody>
          <a:bodyPr/>
          <a:lstStyle/>
          <a:p>
            <a:r>
              <a:rPr kumimoji="1" lang="ja-JP" altLang="en-US">
                <a:latin typeface="+mn-ea"/>
                <a:ea typeface="+mn-ea"/>
              </a:rPr>
              <a:t>次に、駅前広場の内容を説明いたします。</a:t>
            </a:r>
          </a:p>
          <a:p>
            <a:r>
              <a:rPr kumimoji="1" lang="ja-JP" altLang="en-US">
                <a:latin typeface="+mn-ea"/>
                <a:ea typeface="+mn-ea"/>
              </a:rPr>
              <a:t>駅前広場は、エントランス（駅昇降口）南側の地上に、</a:t>
            </a:r>
            <a:r>
              <a:rPr lang="ja-JP" altLang="en-US"/>
              <a:t>箕面の玄関口としてふさわしく、市民の憩いの場・交流の場として活用される屋外広場空間を整備します。</a:t>
            </a:r>
            <a:endParaRPr kumimoji="1" lang="ja-JP" altLang="en-US">
              <a:latin typeface="+mn-ea"/>
              <a:ea typeface="+mn-ea"/>
            </a:endParaRPr>
          </a:p>
          <a:p>
            <a:r>
              <a:rPr kumimoji="1" lang="ja-JP" altLang="en-US">
                <a:latin typeface="+mn-ea"/>
                <a:ea typeface="+mn-ea"/>
              </a:rPr>
              <a:t>植栽や芝生といった緑を多く配置させ、また、ベンチ等を各所に設置いたします。</a:t>
            </a:r>
          </a:p>
          <a:p>
            <a:r>
              <a:rPr kumimoji="1" lang="ja-JP" altLang="en-US">
                <a:latin typeface="+mn-ea"/>
                <a:ea typeface="+mn-ea"/>
              </a:rPr>
              <a:t>また、駅前広場北側の国道４２３号側道側に箕面船場第二駐輪場の入出庫口を設けます。</a:t>
            </a:r>
          </a:p>
          <a:p>
            <a:endParaRPr kumimoji="1" lang="ja-JP" altLang="en-US">
              <a:latin typeface="+mn-ea"/>
              <a:ea typeface="+mn-ea"/>
            </a:endParaRPr>
          </a:p>
          <a:p>
            <a:endParaRPr kumimoji="1" lang="ja-JP" altLang="en-US">
              <a:latin typeface="+mn-ea"/>
              <a:ea typeface="+mn-ea"/>
            </a:endParaRPr>
          </a:p>
        </p:txBody>
      </p:sp>
      <p:sp>
        <p:nvSpPr>
          <p:cNvPr id="1323" name="四角形 137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四角形 1398"/>
          <p:cNvSpPr>
            <a:spLocks noGrp="1" noRot="1" noChangeAspect="1"/>
          </p:cNvSpPr>
          <p:nvPr>
            <p:ph type="sldImg" idx="2"/>
          </p:nvPr>
        </p:nvSpPr>
        <p:spPr>
          <a:prstGeom prst="rect">
            <a:avLst/>
          </a:prstGeom>
        </p:spPr>
        <p:txBody>
          <a:bodyPr/>
          <a:lstStyle/>
          <a:p>
            <a:endParaRPr kumimoji="1" lang="ja-JP" altLang="en-US"/>
          </a:p>
        </p:txBody>
      </p:sp>
      <p:sp>
        <p:nvSpPr>
          <p:cNvPr id="1332" name="四角形 1399"/>
          <p:cNvSpPr>
            <a:spLocks noGrp="1"/>
          </p:cNvSpPr>
          <p:nvPr>
            <p:ph type="body" sz="quarter" idx="3"/>
          </p:nvPr>
        </p:nvSpPr>
        <p:spPr>
          <a:prstGeom prst="rect">
            <a:avLst/>
          </a:prstGeom>
        </p:spPr>
        <p:txBody>
          <a:bodyPr/>
          <a:lstStyle/>
          <a:p>
            <a:r>
              <a:rPr lang="ja-JP" altLang="en-US"/>
              <a:t>それでは、ここからはイメージパースをご覧いただきます。</a:t>
            </a:r>
          </a:p>
          <a:p>
            <a:r>
              <a:rPr lang="ja-JP" altLang="en-US"/>
              <a:t>まずは、地区内デッキを北方向に見たイメージです。右手には複合公共施設、奥には大阪大学キャンパスがあります。左手はフェンスが描かれておりますが、民間の建物が建築されましたらフェンスを撤去し民間敷地側と一体的な空間となる予定です。</a:t>
            </a:r>
            <a:endParaRPr kumimoji="1" lang="ja-JP" altLang="en-US"/>
          </a:p>
        </p:txBody>
      </p:sp>
      <p:sp>
        <p:nvSpPr>
          <p:cNvPr id="1333" name="四角形 140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 name="四角形 1401"/>
          <p:cNvSpPr>
            <a:spLocks noGrp="1" noRot="1" noChangeAspect="1"/>
          </p:cNvSpPr>
          <p:nvPr>
            <p:ph type="sldImg" idx="2"/>
          </p:nvPr>
        </p:nvSpPr>
        <p:spPr>
          <a:prstGeom prst="rect">
            <a:avLst/>
          </a:prstGeom>
        </p:spPr>
        <p:txBody>
          <a:bodyPr/>
          <a:lstStyle/>
          <a:p>
            <a:endParaRPr kumimoji="1" lang="ja-JP" altLang="en-US"/>
          </a:p>
        </p:txBody>
      </p:sp>
      <p:sp>
        <p:nvSpPr>
          <p:cNvPr id="1342" name="四角形 1402"/>
          <p:cNvSpPr>
            <a:spLocks noGrp="1"/>
          </p:cNvSpPr>
          <p:nvPr>
            <p:ph type="body" sz="quarter" idx="3"/>
          </p:nvPr>
        </p:nvSpPr>
        <p:spPr>
          <a:prstGeom prst="rect">
            <a:avLst/>
          </a:prstGeom>
        </p:spPr>
        <p:txBody>
          <a:bodyPr/>
          <a:lstStyle/>
          <a:p>
            <a:r>
              <a:rPr lang="ja-JP" altLang="en-US"/>
              <a:t>次に、地区内デッキを南方向に見たイメージです。</a:t>
            </a:r>
            <a:endParaRPr kumimoji="1" lang="ja-JP" altLang="en-US"/>
          </a:p>
          <a:p>
            <a:r>
              <a:rPr lang="ja-JP" altLang="en-US"/>
              <a:t>地区内デッキからデッキ下にある駐輪場に降りる階段は中二階を作り、ベンチや植栽等を設置する予定です。</a:t>
            </a:r>
          </a:p>
          <a:p>
            <a:r>
              <a:rPr lang="ja-JP" altLang="en-US"/>
              <a:t>左手に複合公共施設右手に民間敷地があります。奥には箕面船場阪大前駅エントランスがあります。</a:t>
            </a:r>
          </a:p>
        </p:txBody>
      </p:sp>
      <p:sp>
        <p:nvSpPr>
          <p:cNvPr id="1343" name="四角形 140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四角形 1389"/>
          <p:cNvSpPr>
            <a:spLocks noGrp="1" noRot="1" noChangeAspect="1"/>
          </p:cNvSpPr>
          <p:nvPr>
            <p:ph type="sldImg" idx="2"/>
          </p:nvPr>
        </p:nvSpPr>
        <p:spPr>
          <a:prstGeom prst="rect">
            <a:avLst/>
          </a:prstGeom>
        </p:spPr>
        <p:txBody>
          <a:bodyPr/>
          <a:lstStyle/>
          <a:p>
            <a:endParaRPr kumimoji="1" lang="ja-JP" altLang="en-US"/>
          </a:p>
        </p:txBody>
      </p:sp>
      <p:sp>
        <p:nvSpPr>
          <p:cNvPr id="1356" name="四角形 1390"/>
          <p:cNvSpPr>
            <a:spLocks noGrp="1"/>
          </p:cNvSpPr>
          <p:nvPr>
            <p:ph type="body" sz="quarter" idx="3"/>
          </p:nvPr>
        </p:nvSpPr>
        <p:spPr>
          <a:prstGeom prst="rect">
            <a:avLst/>
          </a:prstGeom>
        </p:spPr>
        <p:txBody>
          <a:bodyPr/>
          <a:lstStyle/>
          <a:p>
            <a:pPr marL="0" indent="0">
              <a:buNone/>
            </a:pPr>
            <a:r>
              <a:rPr kumimoji="1" lang="ja-JP" altLang="en-US">
                <a:latin typeface="+mn-ea"/>
                <a:ea typeface="+mn-ea"/>
              </a:rPr>
              <a:t>次に、箕面船場第一駐輪場横にある歩行者通路のイメージです。</a:t>
            </a:r>
          </a:p>
          <a:p>
            <a:pPr marL="0" indent="0">
              <a:buNone/>
            </a:pPr>
            <a:r>
              <a:rPr kumimoji="1" lang="ja-JP" altLang="en-US">
                <a:latin typeface="+mn-ea"/>
                <a:ea typeface="+mn-ea"/>
              </a:rPr>
              <a:t>右側が複合公共施設の１階外壁です。</a:t>
            </a:r>
          </a:p>
          <a:p>
            <a:pPr marL="0" indent="0">
              <a:buNone/>
            </a:pPr>
            <a:r>
              <a:rPr kumimoji="1" lang="ja-JP" altLang="en-US">
                <a:latin typeface="+mn-ea"/>
                <a:ea typeface="+mn-ea"/>
              </a:rPr>
              <a:t>この階段を上ると先ほどの地区内デッキに行きます。</a:t>
            </a:r>
          </a:p>
          <a:p>
            <a:pPr marL="0" indent="0">
              <a:buNone/>
            </a:pPr>
            <a:r>
              <a:rPr kumimoji="1" lang="ja-JP" altLang="en-US">
                <a:latin typeface="+mn-ea"/>
                <a:ea typeface="+mn-ea"/>
              </a:rPr>
              <a:t>歩行者通路は通行に十分な幅を確保し、デッキ下駐輪場や複合公共施設へのアクセスへの利便性を図ります。</a:t>
            </a:r>
          </a:p>
        </p:txBody>
      </p:sp>
      <p:sp>
        <p:nvSpPr>
          <p:cNvPr id="1357" name="四角形 139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 name="四角形 1410"/>
          <p:cNvSpPr>
            <a:spLocks noGrp="1" noRot="1" noChangeAspect="1"/>
          </p:cNvSpPr>
          <p:nvPr>
            <p:ph type="sldImg" idx="2"/>
          </p:nvPr>
        </p:nvSpPr>
        <p:spPr>
          <a:prstGeom prst="rect">
            <a:avLst/>
          </a:prstGeom>
        </p:spPr>
        <p:txBody>
          <a:bodyPr/>
          <a:lstStyle/>
          <a:p>
            <a:endParaRPr kumimoji="1" lang="ja-JP" altLang="en-US"/>
          </a:p>
        </p:txBody>
      </p:sp>
      <p:sp>
        <p:nvSpPr>
          <p:cNvPr id="1367" name="四角形 1411"/>
          <p:cNvSpPr>
            <a:spLocks noGrp="1"/>
          </p:cNvSpPr>
          <p:nvPr>
            <p:ph type="body" sz="quarter" idx="3"/>
          </p:nvPr>
        </p:nvSpPr>
        <p:spPr>
          <a:prstGeom prst="rect">
            <a:avLst/>
          </a:prstGeom>
        </p:spPr>
        <p:txBody>
          <a:bodyPr/>
          <a:lstStyle/>
          <a:p>
            <a:pPr marL="0" indent="0">
              <a:buNone/>
            </a:pPr>
            <a:r>
              <a:rPr kumimoji="1" lang="ja-JP" altLang="en-US">
                <a:latin typeface="+mn-ea"/>
                <a:ea typeface="+mn-ea"/>
              </a:rPr>
              <a:t>次に船場広場（駅前広場）のイメージです。</a:t>
            </a:r>
          </a:p>
          <a:p>
            <a:pPr marL="0" indent="0">
              <a:buNone/>
            </a:pPr>
            <a:r>
              <a:rPr kumimoji="1" lang="ja-JP" altLang="en-US">
                <a:latin typeface="+mn-ea"/>
                <a:ea typeface="+mn-ea"/>
              </a:rPr>
              <a:t>左手に箕面船場阪大前駅エントランス、右手に複合公共施設、奥に大阪大学キャンパスという配置です。</a:t>
            </a:r>
          </a:p>
          <a:p>
            <a:pPr marL="0" indent="0">
              <a:buNone/>
            </a:pPr>
            <a:r>
              <a:rPr kumimoji="1" lang="ja-JP" altLang="en-US">
                <a:latin typeface="+mn-ea"/>
                <a:ea typeface="+mn-ea"/>
              </a:rPr>
              <a:t>駅前広場は、植栽や芝生を配置するなど緑豊かな空間を創造し、また、ベンチやテーブルを設置し市民の憩い・交流の場となるよう工夫致します。</a:t>
            </a:r>
          </a:p>
        </p:txBody>
      </p:sp>
      <p:sp>
        <p:nvSpPr>
          <p:cNvPr id="1368" name="四角形 141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 name="四角形 1370"/>
          <p:cNvSpPr>
            <a:spLocks noGrp="1" noRot="1" noChangeAspect="1"/>
          </p:cNvSpPr>
          <p:nvPr>
            <p:ph type="sldImg" idx="2"/>
          </p:nvPr>
        </p:nvSpPr>
        <p:spPr>
          <a:prstGeom prst="rect">
            <a:avLst/>
          </a:prstGeom>
        </p:spPr>
        <p:txBody>
          <a:bodyPr/>
          <a:lstStyle/>
          <a:p>
            <a:endParaRPr kumimoji="1" lang="ja-JP" altLang="en-US"/>
          </a:p>
        </p:txBody>
      </p:sp>
      <p:sp>
        <p:nvSpPr>
          <p:cNvPr id="1374" name="四角形 1371"/>
          <p:cNvSpPr>
            <a:spLocks noGrp="1"/>
          </p:cNvSpPr>
          <p:nvPr>
            <p:ph type="body" sz="quarter" idx="3"/>
          </p:nvPr>
        </p:nvSpPr>
        <p:spPr>
          <a:prstGeom prst="rect">
            <a:avLst/>
          </a:prstGeom>
        </p:spPr>
        <p:txBody>
          <a:bodyPr/>
          <a:lstStyle/>
          <a:p>
            <a:r>
              <a:rPr lang="ja-JP" altLang="en-US"/>
              <a:t>「建築計画」については以上です。</a:t>
            </a:r>
          </a:p>
          <a:p>
            <a:r>
              <a:rPr lang="ja-JP" altLang="en-US"/>
              <a:t>つづいて、第３章、「工事計画」について、ご説明いたします。</a:t>
            </a:r>
          </a:p>
          <a:p>
            <a:endParaRPr kumimoji="1" lang="ja-JP" altLang="en-US"/>
          </a:p>
        </p:txBody>
      </p:sp>
      <p:sp>
        <p:nvSpPr>
          <p:cNvPr id="1375" name="四角形 137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 name="四角形 1370"/>
          <p:cNvSpPr>
            <a:spLocks noGrp="1" noRot="1" noChangeAspect="1"/>
          </p:cNvSpPr>
          <p:nvPr>
            <p:ph type="sldImg" idx="2"/>
          </p:nvPr>
        </p:nvSpPr>
        <p:spPr>
          <a:prstGeom prst="rect">
            <a:avLst/>
          </a:prstGeom>
        </p:spPr>
        <p:txBody>
          <a:bodyPr/>
          <a:lstStyle/>
          <a:p>
            <a:endParaRPr kumimoji="1" lang="ja-JP" altLang="en-US"/>
          </a:p>
        </p:txBody>
      </p:sp>
      <p:sp>
        <p:nvSpPr>
          <p:cNvPr id="1386" name="四角形 1371"/>
          <p:cNvSpPr>
            <a:spLocks noGrp="1"/>
          </p:cNvSpPr>
          <p:nvPr>
            <p:ph type="body" sz="quarter" idx="3"/>
          </p:nvPr>
        </p:nvSpPr>
        <p:spPr>
          <a:prstGeom prst="rect">
            <a:avLst/>
          </a:prstGeom>
        </p:spPr>
        <p:txBody>
          <a:bodyPr/>
          <a:lstStyle/>
          <a:p>
            <a:r>
              <a:rPr lang="ja-JP" altLang="en-US"/>
              <a:t>まずは、全体工事工程のご説明です。</a:t>
            </a:r>
          </a:p>
          <a:p>
            <a:r>
              <a:rPr lang="ja-JP" altLang="en-US"/>
              <a:t>工事開始は８月中旬予定で、準備を７月から開始致します。工事期間は約９ヶ月を計画しております。</a:t>
            </a:r>
          </a:p>
          <a:p>
            <a:r>
              <a:rPr lang="ja-JP" altLang="en-US"/>
              <a:t>まずは、基礎工事から行います。掘削作業にて大量の土を搬出する影響により、大型工事車両の通行台数が最大で１日50台を超えることも想定されております。</a:t>
            </a:r>
          </a:p>
          <a:p>
            <a:r>
              <a:rPr lang="ja-JP" altLang="en-US"/>
              <a:t>年内には地基礎が完了し、地上躯体工事へと入っていきます。</a:t>
            </a:r>
          </a:p>
          <a:p>
            <a:r>
              <a:rPr lang="ja-JP" altLang="en-US"/>
              <a:t>躯体工事後、内装工事や外構工事を行いまして、２０２１年４月に工事が完了する予定となっております。</a:t>
            </a:r>
          </a:p>
          <a:p>
            <a:r>
              <a:rPr lang="ja-JP" altLang="en-US"/>
              <a:t>あくまで現段階の工事工程であり、工事開始時期含めまして前後する場合がございますのでご了承お願い致します。</a:t>
            </a:r>
          </a:p>
          <a:p>
            <a:r>
              <a:rPr lang="ja-JP" altLang="en-US"/>
              <a:t>工事の作業時間は、原則として午前８時から午後６時半までです。一部、道路管理者や警察の指導により夜間工事が発生する可能性がありますが、十分配慮の上実施致しますのでご了承願います。</a:t>
            </a:r>
          </a:p>
          <a:p>
            <a:r>
              <a:rPr lang="ja-JP" altLang="en-US"/>
              <a:t>休日は原則として日曜日です。</a:t>
            </a:r>
          </a:p>
          <a:p>
            <a:endParaRPr kumimoji="1" lang="ja-JP" altLang="en-US"/>
          </a:p>
        </p:txBody>
      </p:sp>
      <p:sp>
        <p:nvSpPr>
          <p:cNvPr id="1387" name="四角形 137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17</a:t>
            </a:fld>
            <a:endParaRPr kumimoji="1" lang="ja-JP" altLang="en-US"/>
          </a:p>
        </p:txBody>
      </p:sp>
    </p:spTree>
    <p:extLst>
      <p:ext uri="{BB962C8B-B14F-4D97-AF65-F5344CB8AC3E}">
        <p14:creationId xmlns:p14="http://schemas.microsoft.com/office/powerpoint/2010/main" val="186453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四角形 1376"/>
          <p:cNvSpPr>
            <a:spLocks noGrp="1" noRot="1" noChangeAspect="1"/>
          </p:cNvSpPr>
          <p:nvPr>
            <p:ph type="sldImg" idx="2"/>
          </p:nvPr>
        </p:nvSpPr>
        <p:spPr>
          <a:prstGeom prst="rect">
            <a:avLst/>
          </a:prstGeom>
        </p:spPr>
        <p:txBody>
          <a:bodyPr/>
          <a:lstStyle/>
          <a:p>
            <a:endParaRPr kumimoji="1" lang="ja-JP" altLang="en-US"/>
          </a:p>
        </p:txBody>
      </p:sp>
      <p:sp>
        <p:nvSpPr>
          <p:cNvPr id="1433" name="四角形 1377"/>
          <p:cNvSpPr>
            <a:spLocks noGrp="1"/>
          </p:cNvSpPr>
          <p:nvPr>
            <p:ph type="body" sz="quarter" idx="3"/>
          </p:nvPr>
        </p:nvSpPr>
        <p:spPr>
          <a:prstGeom prst="rect">
            <a:avLst/>
          </a:prstGeom>
        </p:spPr>
        <p:txBody>
          <a:bodyPr/>
          <a:lstStyle/>
          <a:p>
            <a:r>
              <a:rPr kumimoji="1" lang="ja-JP" altLang="en-US"/>
              <a:t>つづいて、工事車両運行経路についてご説明致します。</a:t>
            </a:r>
          </a:p>
          <a:p>
            <a:r>
              <a:rPr lang="ja-JP" altLang="en-US"/>
              <a:t>工事車両出入口は敷地内に２か所設ける予定です。主に新御堂筋線を通り、工事車両が船場地内に入ってきます。</a:t>
            </a:r>
          </a:p>
          <a:p>
            <a:r>
              <a:rPr lang="ja-JP" altLang="en-US"/>
              <a:t>地図にお示しの通り主に赤色の経路を通行する予定です。</a:t>
            </a:r>
          </a:p>
          <a:p>
            <a:r>
              <a:rPr lang="ja-JP" altLang="en-US"/>
              <a:t>工事関係車両は、決められた運行経路を厳守し、周辺道路への違法駐車の禁止を徹底します。</a:t>
            </a:r>
          </a:p>
          <a:p>
            <a:r>
              <a:rPr lang="ja-JP" altLang="en-US"/>
              <a:t>また、工事車両関係者へは交通関係の法規を遵守し、交通事故防止に努めます。</a:t>
            </a:r>
          </a:p>
          <a:p>
            <a:endParaRPr kumimoji="1" lang="ja-JP" altLang="en-US"/>
          </a:p>
        </p:txBody>
      </p:sp>
      <p:sp>
        <p:nvSpPr>
          <p:cNvPr id="1434" name="四角形 137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 name="四角形 1404"/>
          <p:cNvSpPr>
            <a:spLocks noGrp="1" noRot="1" noChangeAspect="1"/>
          </p:cNvSpPr>
          <p:nvPr>
            <p:ph type="sldImg" idx="2"/>
          </p:nvPr>
        </p:nvSpPr>
        <p:spPr>
          <a:prstGeom prst="rect">
            <a:avLst/>
          </a:prstGeom>
        </p:spPr>
        <p:txBody>
          <a:bodyPr/>
          <a:lstStyle/>
          <a:p>
            <a:endParaRPr kumimoji="1" lang="ja-JP" altLang="en-US"/>
          </a:p>
        </p:txBody>
      </p:sp>
      <p:sp>
        <p:nvSpPr>
          <p:cNvPr id="1499" name="四角形 1405"/>
          <p:cNvSpPr>
            <a:spLocks noGrp="1"/>
          </p:cNvSpPr>
          <p:nvPr>
            <p:ph type="body" sz="quarter" idx="3"/>
          </p:nvPr>
        </p:nvSpPr>
        <p:spPr>
          <a:prstGeom prst="rect">
            <a:avLst/>
          </a:prstGeom>
        </p:spPr>
        <p:txBody>
          <a:bodyPr/>
          <a:lstStyle/>
          <a:p>
            <a:r>
              <a:rPr lang="ja-JP" altLang="en-US"/>
              <a:t>次に、敷地内の工事について現時点での計画をご説明いたします。</a:t>
            </a:r>
          </a:p>
          <a:p>
            <a:r>
              <a:rPr lang="ja-JP" altLang="en-US"/>
              <a:t>まず、工事範囲となる敷地外周には高さ３ｍの鋼板製の囲いを設け、関係者以外の立ち入り禁止をします。</a:t>
            </a:r>
          </a:p>
          <a:p>
            <a:r>
              <a:rPr lang="ja-JP" altLang="en-US"/>
              <a:t>また、工事車両出入口には交通誘導員を配置し、周辺歩行者や通行者の安全確保、交通渋滞防止に努めます。</a:t>
            </a:r>
            <a:endParaRPr kumimoji="1" lang="ja-JP" altLang="en-US"/>
          </a:p>
        </p:txBody>
      </p:sp>
      <p:sp>
        <p:nvSpPr>
          <p:cNvPr id="1500" name="四角形 140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四角形 1343"/>
          <p:cNvSpPr>
            <a:spLocks noGrp="1" noRot="1" noChangeAspect="1"/>
          </p:cNvSpPr>
          <p:nvPr>
            <p:ph type="sldImg" idx="2"/>
          </p:nvPr>
        </p:nvSpPr>
        <p:spPr>
          <a:prstGeom prst="rect">
            <a:avLst/>
          </a:prstGeom>
        </p:spPr>
        <p:txBody>
          <a:bodyPr/>
          <a:lstStyle/>
          <a:p>
            <a:endParaRPr kumimoji="1" lang="ja-JP" altLang="en-US"/>
          </a:p>
        </p:txBody>
      </p:sp>
      <p:sp>
        <p:nvSpPr>
          <p:cNvPr id="1121" name="四角形 1344"/>
          <p:cNvSpPr>
            <a:spLocks noGrp="1"/>
          </p:cNvSpPr>
          <p:nvPr>
            <p:ph type="body" sz="quarter" idx="3"/>
          </p:nvPr>
        </p:nvSpPr>
        <p:spPr>
          <a:prstGeom prst="rect">
            <a:avLst/>
          </a:prstGeom>
        </p:spPr>
        <p:txBody>
          <a:bodyPr/>
          <a:lstStyle/>
          <a:p>
            <a:pPr fontAlgn="auto">
              <a:spcBef>
                <a:spcPts val="0"/>
              </a:spcBef>
              <a:spcAft>
                <a:spcPts val="0"/>
              </a:spcAft>
              <a:defRPr/>
            </a:pPr>
            <a:r>
              <a:rPr lang="ja-JP" altLang="en-US"/>
              <a:t>本日の説明内容につきましては、第1章「事業概要」について、</a:t>
            </a:r>
          </a:p>
          <a:p>
            <a:pPr fontAlgn="auto">
              <a:spcBef>
                <a:spcPts val="0"/>
              </a:spcBef>
              <a:spcAft>
                <a:spcPts val="0"/>
              </a:spcAft>
              <a:defRPr/>
            </a:pPr>
            <a:r>
              <a:rPr lang="ja-JP" altLang="en-US"/>
              <a:t>第２章「建築計画」について、第３章「工事計画」について、第４章「運営計画」について、第５章「今後のスケジュール」についてご説明します。</a:t>
            </a:r>
            <a:endParaRPr kumimoji="1" lang="ja-JP" altLang="en-US"/>
          </a:p>
        </p:txBody>
      </p:sp>
      <p:sp>
        <p:nvSpPr>
          <p:cNvPr id="1122" name="四角形 134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 name="四角形 1346"/>
          <p:cNvSpPr>
            <a:spLocks noGrp="1" noRot="1" noChangeAspect="1"/>
          </p:cNvSpPr>
          <p:nvPr>
            <p:ph type="sldImg" idx="2"/>
          </p:nvPr>
        </p:nvSpPr>
        <p:spPr>
          <a:prstGeom prst="rect">
            <a:avLst/>
          </a:prstGeom>
        </p:spPr>
        <p:txBody>
          <a:bodyPr/>
          <a:lstStyle/>
          <a:p>
            <a:endParaRPr kumimoji="1" lang="ja-JP" altLang="en-US"/>
          </a:p>
        </p:txBody>
      </p:sp>
      <p:sp>
        <p:nvSpPr>
          <p:cNvPr id="1506" name="四角形 1347"/>
          <p:cNvSpPr>
            <a:spLocks noGrp="1"/>
          </p:cNvSpPr>
          <p:nvPr>
            <p:ph type="body" sz="quarter" idx="3"/>
          </p:nvPr>
        </p:nvSpPr>
        <p:spPr>
          <a:prstGeom prst="rect">
            <a:avLst/>
          </a:prstGeom>
        </p:spPr>
        <p:txBody>
          <a:bodyPr/>
          <a:lstStyle/>
          <a:p>
            <a:r>
              <a:rPr lang="ja-JP" altLang="en-US"/>
              <a:t>最後に、第４章、「運営計画」について、ご説明いたします。</a:t>
            </a:r>
            <a:endParaRPr kumimoji="1" lang="ja-JP" altLang="en-US"/>
          </a:p>
        </p:txBody>
      </p:sp>
      <p:sp>
        <p:nvSpPr>
          <p:cNvPr id="1507" name="四角形 134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 name="四角形 439"/>
          <p:cNvSpPr>
            <a:spLocks noGrp="1" noRot="1" noChangeAspect="1"/>
          </p:cNvSpPr>
          <p:nvPr>
            <p:ph type="sldImg" idx="2"/>
          </p:nvPr>
        </p:nvSpPr>
        <p:spPr>
          <a:prstGeom prst="rect">
            <a:avLst/>
          </a:prstGeom>
        </p:spPr>
        <p:txBody>
          <a:bodyPr/>
          <a:lstStyle/>
          <a:p>
            <a:endParaRPr kumimoji="1" lang="ja-JP" altLang="en-US"/>
          </a:p>
        </p:txBody>
      </p:sp>
      <p:sp>
        <p:nvSpPr>
          <p:cNvPr id="1549" name="四角形 440"/>
          <p:cNvSpPr>
            <a:spLocks noGrp="1"/>
          </p:cNvSpPr>
          <p:nvPr>
            <p:ph type="body" sz="quarter" idx="3"/>
          </p:nvPr>
        </p:nvSpPr>
        <p:spPr>
          <a:prstGeom prst="rect">
            <a:avLst/>
          </a:prstGeom>
        </p:spPr>
        <p:txBody>
          <a:bodyPr/>
          <a:lstStyle/>
          <a:p>
            <a:r>
              <a:rPr kumimoji="1" lang="ja-JP" altLang="en-US"/>
              <a:t>令和５年度の鉄道開業までの期間、エントランス（駅昇降口）と船場広場（駅前広場）が未整備のため、箕面船場第一駐輪場のアクセスが一部制限されます。</a:t>
            </a:r>
          </a:p>
          <a:p>
            <a:r>
              <a:rPr kumimoji="1" lang="ja-JP" altLang="en-US"/>
              <a:t>南側のゲートが使用できないため、自転車、原動機付自転車、歩行者のアクセスは全て北東側からとなります。</a:t>
            </a:r>
          </a:p>
          <a:p>
            <a:r>
              <a:rPr kumimoji="1" lang="ja-JP" altLang="en-US"/>
              <a:t>ただし、歩行者については、地区内デッキ（地上２階部分）へは南側から大階段を利用し、アクセスできるうように致します。</a:t>
            </a:r>
          </a:p>
          <a:p>
            <a:endParaRPr kumimoji="1" lang="ja-JP" altLang="en-US"/>
          </a:p>
        </p:txBody>
      </p:sp>
      <p:sp>
        <p:nvSpPr>
          <p:cNvPr id="1550" name="四角形 44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四角形 442"/>
          <p:cNvSpPr>
            <a:spLocks noGrp="1" noRot="1" noChangeAspect="1"/>
          </p:cNvSpPr>
          <p:nvPr>
            <p:ph type="sldImg" idx="2"/>
          </p:nvPr>
        </p:nvSpPr>
        <p:spPr>
          <a:prstGeom prst="rect">
            <a:avLst/>
          </a:prstGeom>
        </p:spPr>
        <p:txBody>
          <a:bodyPr/>
          <a:lstStyle/>
          <a:p>
            <a:endParaRPr kumimoji="1" lang="ja-JP" altLang="en-US"/>
          </a:p>
        </p:txBody>
      </p:sp>
      <p:sp>
        <p:nvSpPr>
          <p:cNvPr id="1597" name="四角形 443"/>
          <p:cNvSpPr>
            <a:spLocks noGrp="1"/>
          </p:cNvSpPr>
          <p:nvPr>
            <p:ph type="body" sz="quarter" idx="3"/>
          </p:nvPr>
        </p:nvSpPr>
        <p:spPr>
          <a:prstGeom prst="rect">
            <a:avLst/>
          </a:prstGeom>
        </p:spPr>
        <p:txBody>
          <a:bodyPr/>
          <a:lstStyle/>
          <a:p>
            <a:r>
              <a:rPr kumimoji="1" lang="ja-JP" altLang="en-US"/>
              <a:t>鉄道開業後は、国道４２３号側道から自転車や歩行者も船場第一駐輪場にアクセスできるようになります。</a:t>
            </a:r>
          </a:p>
          <a:p>
            <a:endParaRPr kumimoji="1" lang="ja-JP" altLang="en-US"/>
          </a:p>
          <a:p>
            <a:r>
              <a:rPr lang="ja-JP" altLang="en-US"/>
              <a:t>現在も複合公共施設の工事等、周辺にお住いの方々には、長期間にわたり大変ご迷惑をおかけいたしておりますが、今後も何卒、ご理解とご協力をよろしくお願いいたします。</a:t>
            </a:r>
          </a:p>
          <a:p>
            <a:r>
              <a:rPr lang="ja-JP" altLang="en-US"/>
              <a:t>以上で、船場地区</a:t>
            </a:r>
            <a:r>
              <a:rPr lang="ja-JP" altLang="en-US">
                <a:latin typeface="+mn-ea"/>
              </a:rPr>
              <a:t>内デッキ等整備工事に関する説明</a:t>
            </a:r>
            <a:r>
              <a:rPr lang="ja-JP" altLang="en-US"/>
              <a:t>を終わります。</a:t>
            </a:r>
          </a:p>
          <a:p>
            <a:r>
              <a:rPr lang="ja-JP" altLang="en-US"/>
              <a:t>ご清聴ありがとうございます。</a:t>
            </a:r>
            <a:endParaRPr kumimoji="1" lang="ja-JP" altLang="en-US"/>
          </a:p>
          <a:p>
            <a:endParaRPr kumimoji="1" lang="ja-JP" altLang="en-US"/>
          </a:p>
          <a:p>
            <a:endParaRPr kumimoji="1" lang="ja-JP" altLang="en-US"/>
          </a:p>
        </p:txBody>
      </p:sp>
      <p:sp>
        <p:nvSpPr>
          <p:cNvPr id="1598" name="四角形 44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四角形 1346"/>
          <p:cNvSpPr>
            <a:spLocks noGrp="1" noRot="1" noChangeAspect="1"/>
          </p:cNvSpPr>
          <p:nvPr>
            <p:ph type="sldImg" idx="2"/>
          </p:nvPr>
        </p:nvSpPr>
        <p:spPr>
          <a:prstGeom prst="rect">
            <a:avLst/>
          </a:prstGeom>
        </p:spPr>
        <p:txBody>
          <a:bodyPr/>
          <a:lstStyle/>
          <a:p>
            <a:endParaRPr kumimoji="1" lang="ja-JP" altLang="en-US"/>
          </a:p>
        </p:txBody>
      </p:sp>
      <p:sp>
        <p:nvSpPr>
          <p:cNvPr id="1128" name="四角形 1347"/>
          <p:cNvSpPr>
            <a:spLocks noGrp="1"/>
          </p:cNvSpPr>
          <p:nvPr>
            <p:ph type="body" sz="quarter" idx="3"/>
          </p:nvPr>
        </p:nvSpPr>
        <p:spPr>
          <a:prstGeom prst="rect">
            <a:avLst/>
          </a:prstGeom>
        </p:spPr>
        <p:txBody>
          <a:bodyPr/>
          <a:lstStyle/>
          <a:p>
            <a:r>
              <a:rPr lang="ja-JP" altLang="en-US"/>
              <a:t>それでは、第１章「事業概要」について、ご説明いたします。</a:t>
            </a:r>
            <a:endParaRPr kumimoji="1" lang="ja-JP" altLang="en-US"/>
          </a:p>
        </p:txBody>
      </p:sp>
      <p:sp>
        <p:nvSpPr>
          <p:cNvPr id="1129" name="四角形 134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四角形 1349"/>
          <p:cNvSpPr>
            <a:spLocks noGrp="1" noRot="1" noChangeAspect="1"/>
          </p:cNvSpPr>
          <p:nvPr>
            <p:ph type="sldImg" idx="2"/>
          </p:nvPr>
        </p:nvSpPr>
        <p:spPr>
          <a:prstGeom prst="rect">
            <a:avLst/>
          </a:prstGeom>
        </p:spPr>
        <p:txBody>
          <a:bodyPr/>
          <a:lstStyle/>
          <a:p>
            <a:endParaRPr kumimoji="1" lang="ja-JP" altLang="en-US"/>
          </a:p>
        </p:txBody>
      </p:sp>
      <p:sp>
        <p:nvSpPr>
          <p:cNvPr id="1162" name="四角形 1350"/>
          <p:cNvSpPr>
            <a:spLocks noGrp="1"/>
          </p:cNvSpPr>
          <p:nvPr>
            <p:ph type="body" sz="quarter" idx="3"/>
          </p:nvPr>
        </p:nvSpPr>
        <p:spPr>
          <a:prstGeom prst="rect">
            <a:avLst/>
          </a:prstGeom>
        </p:spPr>
        <p:txBody>
          <a:bodyPr/>
          <a:lstStyle/>
          <a:p>
            <a:r>
              <a:rPr lang="ja-JP" altLang="en-US" dirty="0">
                <a:latin typeface="+mn-ea"/>
                <a:ea typeface="+mn-ea"/>
              </a:rPr>
              <a:t>ここでは、箕面船場阪大前駅周辺のまちづくりについてご説明します。 </a:t>
            </a:r>
            <a:endParaRPr dirty="0">
              <a:latin typeface="+mn-ea"/>
              <a:ea typeface="+mn-ea"/>
            </a:endParaRPr>
          </a:p>
          <a:p>
            <a:r>
              <a:rPr lang="ja-JP" altLang="en-US" dirty="0">
                <a:latin typeface="+mn-ea"/>
                <a:ea typeface="+mn-ea"/>
              </a:rPr>
              <a:t>左の図は駅周辺の配置図です。</a:t>
            </a:r>
            <a:endParaRPr kumimoji="1" lang="ja-JP" altLang="en-US" dirty="0">
              <a:latin typeface="+mn-ea"/>
              <a:ea typeface="+mn-ea"/>
            </a:endParaRPr>
          </a:p>
          <a:p>
            <a:r>
              <a:rPr kumimoji="1" lang="ja-JP" altLang="en-US" dirty="0">
                <a:latin typeface="+mn-ea"/>
                <a:ea typeface="+mn-ea"/>
              </a:rPr>
              <a:t>・箕面船場阪大前駅は地下駅として整備され、エントランスを通り、２階レベルのメインデッキ（地区内デッキ）へと上って参ります。</a:t>
            </a:r>
            <a:endParaRPr lang="ja-JP" altLang="en-US" dirty="0">
              <a:latin typeface="+mn-ea"/>
              <a:ea typeface="+mn-ea"/>
            </a:endParaRPr>
          </a:p>
          <a:p>
            <a:r>
              <a:rPr kumimoji="1" lang="ja-JP" altLang="en-US" dirty="0">
                <a:latin typeface="+mn-ea"/>
                <a:ea typeface="+mn-ea"/>
              </a:rPr>
              <a:t>・当該メインデッキとその南側に整備する駅前広場を合わせた赤枠内（船場広場といいます。）が本説明会の対象となります。</a:t>
            </a:r>
          </a:p>
          <a:p>
            <a:r>
              <a:rPr kumimoji="1" lang="ja-JP" altLang="en-US" dirty="0">
                <a:latin typeface="+mn-ea"/>
                <a:ea typeface="+mn-ea"/>
              </a:rPr>
              <a:t>・メインデッキの地上レベルには自転車９５０台、原動機付自転車４９５台を収容する箕面船場第一駐輪場を整備します。</a:t>
            </a:r>
          </a:p>
          <a:p>
            <a:r>
              <a:rPr kumimoji="1" lang="ja-JP" altLang="en-US" dirty="0">
                <a:latin typeface="+mn-ea"/>
                <a:ea typeface="+mn-ea"/>
              </a:rPr>
              <a:t>・また、駅前広場西側の国道４２３号側道寄りに、自転車５０８台を収容する箕面船場第二駐輪場を整備します。</a:t>
            </a:r>
          </a:p>
          <a:p>
            <a:r>
              <a:rPr kumimoji="1" lang="ja-JP" altLang="en-US" dirty="0">
                <a:latin typeface="+mn-ea"/>
                <a:ea typeface="+mn-ea"/>
              </a:rPr>
              <a:t>・メインデッキ東側には市の蔵書１１万冊と大阪大学の蔵書６０万冊を所蔵する市立図書館、音楽スタジオや会議室等で構成する生涯学習センター、老朽化したグリーンホールの移転建て替えである新文化ホールを整備します。</a:t>
            </a:r>
          </a:p>
          <a:p>
            <a:r>
              <a:rPr kumimoji="1" lang="ja-JP" altLang="en-US" dirty="0">
                <a:latin typeface="+mn-ea"/>
                <a:ea typeface="+mn-ea"/>
              </a:rPr>
              <a:t>・エリアの北には、大阪大学箕面キャンパスの移転が決定しています。</a:t>
            </a:r>
          </a:p>
          <a:p>
            <a:pPr marL="0" indent="0">
              <a:buNone/>
            </a:pPr>
            <a:r>
              <a:rPr kumimoji="1" lang="ja-JP" altLang="en-US" dirty="0">
                <a:latin typeface="+mn-ea"/>
                <a:ea typeface="+mn-ea"/>
              </a:rPr>
              <a:t>・新御堂筋線をまたぐ歩行者デッキの整備も予定しています。</a:t>
            </a:r>
          </a:p>
        </p:txBody>
      </p:sp>
      <p:sp>
        <p:nvSpPr>
          <p:cNvPr id="1163" name="四角形 1351"/>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四角形 1352"/>
          <p:cNvSpPr>
            <a:spLocks noGrp="1" noRot="1" noChangeAspect="1"/>
          </p:cNvSpPr>
          <p:nvPr>
            <p:ph type="sldImg" idx="2"/>
          </p:nvPr>
        </p:nvSpPr>
        <p:spPr>
          <a:prstGeom prst="rect">
            <a:avLst/>
          </a:prstGeom>
        </p:spPr>
        <p:txBody>
          <a:bodyPr/>
          <a:lstStyle/>
          <a:p>
            <a:endParaRPr kumimoji="1" lang="ja-JP" altLang="en-US"/>
          </a:p>
        </p:txBody>
      </p:sp>
      <p:sp>
        <p:nvSpPr>
          <p:cNvPr id="1191" name="四角形 1353"/>
          <p:cNvSpPr>
            <a:spLocks noGrp="1"/>
          </p:cNvSpPr>
          <p:nvPr>
            <p:ph type="body" sz="quarter" idx="3"/>
          </p:nvPr>
        </p:nvSpPr>
        <p:spPr>
          <a:prstGeom prst="rect">
            <a:avLst/>
          </a:prstGeom>
        </p:spPr>
        <p:txBody>
          <a:bodyPr/>
          <a:lstStyle/>
          <a:p>
            <a:pPr marL="0" indent="0">
              <a:buNone/>
            </a:pPr>
            <a:r>
              <a:rPr kumimoji="1" lang="ja-JP" altLang="en-US">
                <a:latin typeface="+mn-ea"/>
                <a:ea typeface="+mn-ea"/>
              </a:rPr>
              <a:t>つづいて、整備する各種公共施設の概要について説明します。</a:t>
            </a:r>
          </a:p>
          <a:p>
            <a:pPr marL="0" indent="0">
              <a:buNone/>
            </a:pPr>
            <a:r>
              <a:rPr kumimoji="1" lang="ja-JP" altLang="en-US">
                <a:latin typeface="+mn-ea"/>
                <a:ea typeface="+mn-ea"/>
              </a:rPr>
              <a:t>この俯瞰図は左側が北向きとなっており、地上２階レベルに船場広場（地区内デッキ）があり、当該俯瞰図右側には地上１階レベルに船場広場（駅前広場）があります。</a:t>
            </a:r>
          </a:p>
          <a:p>
            <a:pPr marL="0" indent="0">
              <a:buNone/>
            </a:pPr>
            <a:r>
              <a:rPr kumimoji="1" lang="ja-JP" altLang="en-US">
                <a:latin typeface="+mn-ea"/>
                <a:ea typeface="+mn-ea"/>
              </a:rPr>
              <a:t>地区内デッキの地上１階レベルには箕面船場第一駐輪場、駅前広場の右手には箕面船場第二駐輪場が整備されます。</a:t>
            </a:r>
          </a:p>
        </p:txBody>
      </p:sp>
      <p:sp>
        <p:nvSpPr>
          <p:cNvPr id="1192" name="四角形 135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四角形 1355"/>
          <p:cNvSpPr>
            <a:spLocks noGrp="1" noRot="1" noChangeAspect="1"/>
          </p:cNvSpPr>
          <p:nvPr>
            <p:ph type="sldImg" idx="2"/>
          </p:nvPr>
        </p:nvSpPr>
        <p:spPr>
          <a:prstGeom prst="rect">
            <a:avLst/>
          </a:prstGeom>
        </p:spPr>
        <p:txBody>
          <a:bodyPr/>
          <a:lstStyle/>
          <a:p>
            <a:endParaRPr kumimoji="1" lang="ja-JP" altLang="en-US"/>
          </a:p>
        </p:txBody>
      </p:sp>
      <p:sp>
        <p:nvSpPr>
          <p:cNvPr id="1198" name="四角形 1356"/>
          <p:cNvSpPr>
            <a:spLocks noGrp="1"/>
          </p:cNvSpPr>
          <p:nvPr>
            <p:ph type="body" sz="quarter" idx="3"/>
          </p:nvPr>
        </p:nvSpPr>
        <p:spPr>
          <a:prstGeom prst="rect">
            <a:avLst/>
          </a:prstGeom>
        </p:spPr>
        <p:txBody>
          <a:bodyPr/>
          <a:lstStyle/>
          <a:p>
            <a:r>
              <a:rPr lang="ja-JP" altLang="en-US"/>
              <a:t>では、第２章、「建築計画」について、ご説明いたします。</a:t>
            </a:r>
          </a:p>
          <a:p>
            <a:endParaRPr kumimoji="1" lang="ja-JP" altLang="en-US"/>
          </a:p>
        </p:txBody>
      </p:sp>
      <p:sp>
        <p:nvSpPr>
          <p:cNvPr id="1199" name="四角形 135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四角形 1358"/>
          <p:cNvSpPr>
            <a:spLocks noGrp="1" noRot="1" noChangeAspect="1"/>
          </p:cNvSpPr>
          <p:nvPr>
            <p:ph type="sldImg" idx="2"/>
          </p:nvPr>
        </p:nvSpPr>
        <p:spPr>
          <a:prstGeom prst="rect">
            <a:avLst/>
          </a:prstGeom>
        </p:spPr>
        <p:txBody>
          <a:bodyPr/>
          <a:lstStyle/>
          <a:p>
            <a:endParaRPr kumimoji="1" lang="ja-JP" altLang="en-US"/>
          </a:p>
        </p:txBody>
      </p:sp>
      <p:sp>
        <p:nvSpPr>
          <p:cNvPr id="1207" name="四角形 1359"/>
          <p:cNvSpPr>
            <a:spLocks noGrp="1"/>
          </p:cNvSpPr>
          <p:nvPr>
            <p:ph type="body" sz="quarter" idx="3"/>
          </p:nvPr>
        </p:nvSpPr>
        <p:spPr>
          <a:prstGeom prst="rect">
            <a:avLst/>
          </a:prstGeom>
        </p:spPr>
        <p:txBody>
          <a:bodyPr/>
          <a:lstStyle/>
          <a:p>
            <a:r>
              <a:rPr lang="ja-JP" altLang="en-US"/>
              <a:t>計画概要からご説明いたします。</a:t>
            </a:r>
          </a:p>
          <a:p>
            <a:r>
              <a:rPr lang="ja-JP" altLang="en-US"/>
              <a:t>・工事名称は、箕面船場阪大前駅前地区まちづくり拠点施設（第２期）整備運営事業です。</a:t>
            </a:r>
          </a:p>
          <a:p>
            <a:r>
              <a:rPr lang="ja-JP" altLang="en-US"/>
              <a:t>・工事場所は、船場東３丁目の箕面船場駅前土地区画整理事業地内です。</a:t>
            </a:r>
          </a:p>
          <a:p>
            <a:r>
              <a:rPr lang="ja-JP" altLang="en-US"/>
              <a:t>・建築主は、発注者が箕面市、事業主としてＰＦＩ箕面船場駅前施設サービス株式会社となります。</a:t>
            </a:r>
          </a:p>
          <a:p>
            <a:r>
              <a:rPr lang="ja-JP" altLang="en-US"/>
              <a:t>・設計者は、船場広場（地区内デッキ）と箕面船場第一駐輪場が大林組、船場広場（駅前広場）と箕面船場第二駐輪場が類設計室です。</a:t>
            </a:r>
          </a:p>
          <a:p>
            <a:r>
              <a:rPr lang="ja-JP" altLang="en-US"/>
              <a:t>・施工者は、船場広場（地区内デッキ）と箕面船場第一駐輪場が設計と同じく大林組、船場広場（駅前広場）と箕面船場第二駐輪場は当該事業とは別で今後工事発注致します。</a:t>
            </a:r>
            <a:endParaRPr kumimoji="1" lang="ja-JP" altLang="en-US"/>
          </a:p>
        </p:txBody>
      </p:sp>
      <p:sp>
        <p:nvSpPr>
          <p:cNvPr id="1208" name="四角形 136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 name="四角形 1361"/>
          <p:cNvSpPr>
            <a:spLocks noGrp="1" noRot="1" noChangeAspect="1"/>
          </p:cNvSpPr>
          <p:nvPr>
            <p:ph type="sldImg" idx="2"/>
          </p:nvPr>
        </p:nvSpPr>
        <p:spPr>
          <a:prstGeom prst="rect">
            <a:avLst/>
          </a:prstGeom>
        </p:spPr>
        <p:txBody>
          <a:bodyPr/>
          <a:lstStyle/>
          <a:p>
            <a:endParaRPr kumimoji="1" lang="ja-JP" altLang="en-US"/>
          </a:p>
        </p:txBody>
      </p:sp>
      <p:sp>
        <p:nvSpPr>
          <p:cNvPr id="1216" name="四角形 1362"/>
          <p:cNvSpPr>
            <a:spLocks noGrp="1"/>
          </p:cNvSpPr>
          <p:nvPr>
            <p:ph type="body" sz="quarter" idx="3"/>
          </p:nvPr>
        </p:nvSpPr>
        <p:spPr>
          <a:prstGeom prst="rect">
            <a:avLst/>
          </a:prstGeom>
        </p:spPr>
        <p:txBody>
          <a:bodyPr/>
          <a:lstStyle/>
          <a:p>
            <a:r>
              <a:rPr kumimoji="1" lang="ja-JP" altLang="en-US"/>
              <a:t>次に建物概要です。</a:t>
            </a:r>
          </a:p>
          <a:p>
            <a:r>
              <a:rPr lang="ja-JP" altLang="en-US"/>
              <a:t>・建物用途は、歩行者通路、駐輪場です。</a:t>
            </a:r>
          </a:p>
          <a:p>
            <a:r>
              <a:rPr lang="ja-JP" altLang="en-US"/>
              <a:t>・敷地面積は、約５，０００㎡です。</a:t>
            </a:r>
          </a:p>
          <a:p>
            <a:r>
              <a:rPr lang="ja-JP" altLang="en-US"/>
              <a:t>・デッキの構造は、鉄骨造（一部、鉄筋コンクリート造）です。</a:t>
            </a:r>
          </a:p>
          <a:p>
            <a:r>
              <a:rPr kumimoji="1" lang="ja-JP" altLang="en-US"/>
              <a:t>駐輪台数は、箕面船場第一駐輪場で自転車９５０台、原動機付自転車４９５台、箕面船場第二駐輪場で自転車５０８台です。</a:t>
            </a:r>
          </a:p>
        </p:txBody>
      </p:sp>
      <p:sp>
        <p:nvSpPr>
          <p:cNvPr id="1217" name="四角形 136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四角形 691"/>
          <p:cNvSpPr>
            <a:spLocks noGrp="1" noRot="1" noChangeAspect="1"/>
          </p:cNvSpPr>
          <p:nvPr>
            <p:ph type="sldImg" idx="2"/>
          </p:nvPr>
        </p:nvSpPr>
        <p:spPr>
          <a:prstGeom prst="rect">
            <a:avLst/>
          </a:prstGeom>
        </p:spPr>
        <p:txBody>
          <a:bodyPr/>
          <a:lstStyle/>
          <a:p>
            <a:endParaRPr kumimoji="1" lang="ja-JP" altLang="en-US"/>
          </a:p>
        </p:txBody>
      </p:sp>
      <p:sp>
        <p:nvSpPr>
          <p:cNvPr id="1250" name="四角形 692"/>
          <p:cNvSpPr>
            <a:spLocks noGrp="1"/>
          </p:cNvSpPr>
          <p:nvPr>
            <p:ph type="body" sz="quarter" idx="3"/>
          </p:nvPr>
        </p:nvSpPr>
        <p:spPr>
          <a:prstGeom prst="rect">
            <a:avLst/>
          </a:prstGeom>
        </p:spPr>
        <p:txBody>
          <a:bodyPr/>
          <a:lstStyle/>
          <a:p>
            <a:r>
              <a:rPr kumimoji="1" lang="ja-JP" altLang="en-US"/>
              <a:t>施設の内容をご説明致します。</a:t>
            </a:r>
          </a:p>
          <a:p>
            <a:r>
              <a:rPr kumimoji="1" lang="ja-JP" altLang="en-US"/>
              <a:t>こちらは地区内デッキを示した図面であり、地上２階レベルを示しております。</a:t>
            </a:r>
          </a:p>
          <a:p>
            <a:r>
              <a:rPr kumimoji="1" lang="ja-JP" altLang="en-US"/>
              <a:t>地区内デッキには、エントランス（駅昇降口）や、大階段、地区内デッキ内にある３箇所の階段等からアクセスできます。</a:t>
            </a:r>
          </a:p>
          <a:p>
            <a:r>
              <a:rPr lang="ja-JP" altLang="en-US"/>
              <a:t>地区内デッキから複合公共施設の文化ホール、図書館、生涯学習センター、店舗の出入りができます。</a:t>
            </a:r>
          </a:p>
          <a:p>
            <a:r>
              <a:rPr kumimoji="1" lang="ja-JP" altLang="en-US"/>
              <a:t>また、大阪大学キャンパス敷地にも同一レベルで繋がります。</a:t>
            </a:r>
          </a:p>
          <a:p>
            <a:r>
              <a:rPr kumimoji="1" lang="ja-JP" altLang="en-US"/>
              <a:t>さらに、東側敷地に抜ける渡りデッキも整備致します。</a:t>
            </a:r>
          </a:p>
        </p:txBody>
      </p:sp>
      <p:sp>
        <p:nvSpPr>
          <p:cNvPr id="1251" name="四角形 69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457200" y="1652803"/>
            <a:ext cx="8229600" cy="1344149"/>
          </a:xfrm>
        </p:spPr>
        <p:txBody>
          <a:bodyPr/>
          <a:lstStyle>
            <a:lvl1pPr>
              <a:defRPr b="0"/>
            </a:lvl1pPr>
          </a:lstStyle>
          <a:p>
            <a:r>
              <a:rPr kumimoji="1" lang="ja-JP" altLang="en-US"/>
              <a:t>マスター タイトルの書式設定</a:t>
            </a:r>
            <a:endParaRPr kumimoji="1" lang="ja-JP" altLang="en-US" dirty="0"/>
          </a:p>
        </p:txBody>
      </p:sp>
      <p:sp>
        <p:nvSpPr>
          <p:cNvPr id="1032" name="サブタイトル 2"/>
          <p:cNvSpPr>
            <a:spLocks noGrp="1"/>
          </p:cNvSpPr>
          <p:nvPr>
            <p:ph type="subTitle" idx="1"/>
          </p:nvPr>
        </p:nvSpPr>
        <p:spPr>
          <a:xfrm>
            <a:off x="457200" y="3092963"/>
            <a:ext cx="82296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57200" y="1736813"/>
            <a:ext cx="8229600" cy="423646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9"/>
            <a:ext cx="2057400" cy="5698644"/>
          </a:xfrm>
        </p:spPr>
        <p:txBody>
          <a:bodyPr vert="eaVert"/>
          <a:lstStyle/>
          <a:p>
            <a:r>
              <a:rPr kumimoji="1" lang="ja-JP" altLang="en-US"/>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57200" y="274639"/>
            <a:ext cx="6019800" cy="56986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a:xfrm>
            <a:off x="457200" y="1736813"/>
            <a:ext cx="8229600" cy="428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2021/3/26</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457200" y="2948947"/>
            <a:ext cx="8229600" cy="1056117"/>
          </a:xfrm>
        </p:spPr>
        <p:txBody>
          <a:bodyPr anchor="t"/>
          <a:lstStyle>
            <a:lvl1pPr algn="ctr">
              <a:defRPr sz="4000" b="0" cap="all"/>
            </a:lvl1pPr>
          </a:lstStyle>
          <a:p>
            <a:r>
              <a:rPr kumimoji="1" lang="ja-JP" altLang="en-US"/>
              <a:t>マスター タイトルの書式設定</a:t>
            </a:r>
            <a:endParaRPr kumimoji="1" lang="ja-JP" altLang="en-US" dirty="0"/>
          </a:p>
        </p:txBody>
      </p:sp>
      <p:sp>
        <p:nvSpPr>
          <p:cNvPr id="1044" name="テキスト プレースホルダー 2"/>
          <p:cNvSpPr>
            <a:spLocks noGrp="1"/>
          </p:cNvSpPr>
          <p:nvPr>
            <p:ph type="body" idx="1"/>
          </p:nvPr>
        </p:nvSpPr>
        <p:spPr>
          <a:xfrm>
            <a:off x="457200" y="1184749"/>
            <a:ext cx="82296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50" name="コンテンツ プレースホルダー 2"/>
          <p:cNvSpPr>
            <a:spLocks noGrp="1"/>
          </p:cNvSpPr>
          <p:nvPr>
            <p:ph sz="half" idx="1"/>
          </p:nvPr>
        </p:nvSpPr>
        <p:spPr>
          <a:xfrm>
            <a:off x="457200" y="1736815"/>
            <a:ext cx="3970784"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1" name="コンテンツ プレースホルダー 3"/>
          <p:cNvSpPr>
            <a:spLocks noGrp="1"/>
          </p:cNvSpPr>
          <p:nvPr>
            <p:ph sz="half" idx="2"/>
          </p:nvPr>
        </p:nvSpPr>
        <p:spPr>
          <a:xfrm>
            <a:off x="4680012" y="1736815"/>
            <a:ext cx="4006788"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endParaRPr kumimoji="1" lang="ja-JP" altLang="en-US" dirty="0"/>
          </a:p>
        </p:txBody>
      </p:sp>
      <p:sp>
        <p:nvSpPr>
          <p:cNvPr id="1057" name="テキスト プレースホルダー 2"/>
          <p:cNvSpPr>
            <a:spLocks noGrp="1"/>
          </p:cNvSpPr>
          <p:nvPr>
            <p:ph type="body" idx="1"/>
          </p:nvPr>
        </p:nvSpPr>
        <p:spPr>
          <a:xfrm>
            <a:off x="457200"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457200"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59" name="テキスト プレースホルダー 4"/>
          <p:cNvSpPr>
            <a:spLocks noGrp="1"/>
          </p:cNvSpPr>
          <p:nvPr>
            <p:ph type="body" sz="quarter" idx="3"/>
          </p:nvPr>
        </p:nvSpPr>
        <p:spPr>
          <a:xfrm>
            <a:off x="4716016" y="1535113"/>
            <a:ext cx="397078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716016" y="2174875"/>
            <a:ext cx="3970784"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1" y="273049"/>
            <a:ext cx="3008313" cy="1162051"/>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75" name="コンテンツ プレースホルダー 2"/>
          <p:cNvSpPr>
            <a:spLocks noGrp="1"/>
          </p:cNvSpPr>
          <p:nvPr>
            <p:ph idx="1"/>
          </p:nvPr>
        </p:nvSpPr>
        <p:spPr>
          <a:xfrm>
            <a:off x="3635896" y="273052"/>
            <a:ext cx="4727438"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76" name="テキスト プレースホルダー 3"/>
          <p:cNvSpPr>
            <a:spLocks noGrp="1"/>
          </p:cNvSpPr>
          <p:nvPr>
            <p:ph type="body" sz="half" idx="2"/>
          </p:nvPr>
        </p:nvSpPr>
        <p:spPr>
          <a:xfrm>
            <a:off x="457202" y="1700808"/>
            <a:ext cx="3008312"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689140"/>
            <a:ext cx="5486400" cy="566739"/>
          </a:xfrm>
        </p:spPr>
        <p:txBody>
          <a:bodyPr anchor="b">
            <a:normAutofit/>
          </a:bodyPr>
          <a:lstStyle>
            <a:lvl1pPr algn="l">
              <a:defRPr sz="2400" b="1"/>
            </a:lvl1pPr>
          </a:lstStyle>
          <a:p>
            <a:r>
              <a:rPr kumimoji="1" lang="ja-JP" altLang="en-US"/>
              <a:t>マスター タイトルの書式設定</a:t>
            </a:r>
            <a:endParaRPr kumimoji="1" lang="ja-JP" altLang="en-US" dirty="0"/>
          </a:p>
        </p:txBody>
      </p:sp>
      <p:sp>
        <p:nvSpPr>
          <p:cNvPr id="1082" name="図プレースホルダー 2"/>
          <p:cNvSpPr>
            <a:spLocks noGrp="1"/>
          </p:cNvSpPr>
          <p:nvPr>
            <p:ph type="pic" idx="1"/>
          </p:nvPr>
        </p:nvSpPr>
        <p:spPr>
          <a:xfrm>
            <a:off x="1792288" y="212643"/>
            <a:ext cx="54864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792288" y="5301209"/>
            <a:ext cx="54864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2021/3/26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519772" y="6237312"/>
            <a:ext cx="4104456"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57200" y="418653"/>
            <a:ext cx="8229600" cy="99412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1027" name="テキスト プレースホルダー 2"/>
          <p:cNvSpPr>
            <a:spLocks noGrp="1"/>
          </p:cNvSpPr>
          <p:nvPr>
            <p:ph type="body" idx="1"/>
          </p:nvPr>
        </p:nvSpPr>
        <p:spPr>
          <a:xfrm>
            <a:off x="457200" y="1736813"/>
            <a:ext cx="8229600" cy="428133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 </a:t>
            </a:r>
            <a:r>
              <a:rPr kumimoji="1" lang="en-US" altLang="ja-JP" dirty="0"/>
              <a:t>6 </a:t>
            </a:r>
            <a:r>
              <a:rPr kumimoji="1" lang="ja-JP" altLang="en-US" dirty="0"/>
              <a:t>レベル</a:t>
            </a:r>
          </a:p>
          <a:p>
            <a:pPr lvl="6"/>
            <a:r>
              <a:rPr kumimoji="1" lang="ja-JP" altLang="en-US" dirty="0"/>
              <a:t>第 </a:t>
            </a:r>
            <a:r>
              <a:rPr kumimoji="1" lang="en-US" altLang="ja-JP" dirty="0"/>
              <a:t>7 </a:t>
            </a:r>
            <a:r>
              <a:rPr kumimoji="1" lang="ja-JP" altLang="en-US" dirty="0"/>
              <a:t>レベル</a:t>
            </a:r>
          </a:p>
          <a:p>
            <a:pPr lvl="7"/>
            <a:r>
              <a:rPr kumimoji="1" lang="ja-JP" altLang="en-US" dirty="0"/>
              <a:t>第 </a:t>
            </a:r>
            <a:r>
              <a:rPr kumimoji="1" lang="en-US" altLang="ja-JP" dirty="0"/>
              <a:t>8 </a:t>
            </a:r>
            <a:r>
              <a:rPr kumimoji="1" lang="ja-JP" altLang="en-US" dirty="0"/>
              <a:t>レベル</a:t>
            </a:r>
          </a:p>
          <a:p>
            <a:pPr lvl="8"/>
            <a:r>
              <a:rPr kumimoji="1" lang="ja-JP" altLang="en-US" dirty="0"/>
              <a:t>第 </a:t>
            </a:r>
            <a:r>
              <a:rPr kumimoji="1" lang="en-US" altLang="ja-JP" dirty="0"/>
              <a:t>9 </a:t>
            </a:r>
            <a:r>
              <a:rPr kumimoji="1" lang="ja-JP" altLang="en-US" dirty="0"/>
              <a:t>レベル</a:t>
            </a:r>
          </a:p>
        </p:txBody>
      </p:sp>
      <p:sp>
        <p:nvSpPr>
          <p:cNvPr id="1028" name="日付プレースホルダー 3"/>
          <p:cNvSpPr>
            <a:spLocks noGrp="1"/>
          </p:cNvSpPr>
          <p:nvPr>
            <p:ph type="dt" sz="half" idx="2"/>
          </p:nvPr>
        </p:nvSpPr>
        <p:spPr>
          <a:xfrm>
            <a:off x="457200" y="6237312"/>
            <a:ext cx="1882552"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2021/3/26</a:t>
            </a:fld>
            <a:endParaRPr lang="ja-JP" altLang="en-US" dirty="0"/>
          </a:p>
        </p:txBody>
      </p:sp>
      <p:sp>
        <p:nvSpPr>
          <p:cNvPr id="1029" name="スライド番号プレースホルダー 5"/>
          <p:cNvSpPr>
            <a:spLocks noGrp="1"/>
          </p:cNvSpPr>
          <p:nvPr>
            <p:ph type="sldNum" sz="quarter" idx="4"/>
          </p:nvPr>
        </p:nvSpPr>
        <p:spPr>
          <a:xfrm>
            <a:off x="6768244" y="6237312"/>
            <a:ext cx="191855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テキスト ボックス 4"/>
          <p:cNvSpPr txBox="1"/>
          <p:nvPr/>
        </p:nvSpPr>
        <p:spPr>
          <a:xfrm>
            <a:off x="0" y="45000"/>
            <a:ext cx="9144000" cy="645438"/>
          </a:xfrm>
          <a:prstGeom prst="rect">
            <a:avLst/>
          </a:prstGeom>
          <a:noFill/>
        </p:spPr>
        <p:txBody>
          <a:bodyPr wrap="square" rtlCol="0">
            <a:spAutoFit/>
          </a:bodyPr>
          <a:lstStyle/>
          <a:p>
            <a:pPr algn="ctr"/>
            <a:r>
              <a:rPr lang="ja-JP" altLang="en-US" sz="3600" dirty="0">
                <a:latin typeface="HGP創英角ｺﾞｼｯｸUB" panose="020B0900000000000000" pitchFamily="50" charset="-128"/>
                <a:ea typeface="HGP創英角ｺﾞｼｯｸUB" panose="020B0900000000000000" pitchFamily="50" charset="-128"/>
              </a:rPr>
              <a:t>船場地区内デッキ等整備工事に関する説明会</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1108" name="テキスト ボックス 5"/>
          <p:cNvSpPr txBox="1"/>
          <p:nvPr/>
        </p:nvSpPr>
        <p:spPr>
          <a:xfrm>
            <a:off x="-7889" y="5890607"/>
            <a:ext cx="9144000" cy="95321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箕面市</a:t>
            </a:r>
            <a:endParaRPr sz="2800"/>
          </a:p>
          <a:p>
            <a:pPr algn="ctr"/>
            <a:r>
              <a:rPr lang="en-US" altLang="ja-JP" sz="2800" dirty="0">
                <a:latin typeface="HGP創英角ｺﾞｼｯｸUB" panose="020B0900000000000000" pitchFamily="50" charset="-128"/>
                <a:ea typeface="HGP創英角ｺﾞｼｯｸUB" panose="020B0900000000000000" pitchFamily="50" charset="-128"/>
              </a:rPr>
              <a:t>令和２</a:t>
            </a:r>
            <a:r>
              <a:rPr kumimoji="1" lang="ja-JP" altLang="en-US" sz="2800" dirty="0">
                <a:latin typeface="HGP創英角ｺﾞｼｯｸUB" panose="020B0900000000000000" pitchFamily="50" charset="-128"/>
                <a:ea typeface="HGP創英角ｺﾞｼｯｸUB" panose="020B0900000000000000" pitchFamily="50" charset="-128"/>
              </a:rPr>
              <a:t>年（２０２０年）６月２０日</a:t>
            </a:r>
            <a:endParaRPr sz="2800" dirty="0"/>
          </a:p>
        </p:txBody>
      </p:sp>
      <p:pic>
        <p:nvPicPr>
          <p:cNvPr id="1109" name="図 45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74" y="803592"/>
            <a:ext cx="9141928" cy="5090980"/>
          </a:xfrm>
          <a:prstGeom prst="rect">
            <a:avLst/>
          </a:prstGeom>
        </p:spPr>
      </p:pic>
    </p:spTree>
    <p:extLst>
      <p:ext uri="{BB962C8B-B14F-4D97-AF65-F5344CB8AC3E}">
        <p14:creationId xmlns:p14="http://schemas.microsoft.com/office/powerpoint/2010/main" val="31748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3" name="図 43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4457" y="660805"/>
            <a:ext cx="9092288" cy="5845145"/>
          </a:xfrm>
          <a:prstGeom prst="rect">
            <a:avLst/>
          </a:prstGeom>
        </p:spPr>
      </p:pic>
      <p:sp>
        <p:nvSpPr>
          <p:cNvPr id="1254" name="正方形/長方形 5"/>
          <p:cNvSpPr/>
          <p:nvPr/>
        </p:nvSpPr>
        <p:spPr>
          <a:xfrm>
            <a:off x="6659556" y="1340768"/>
            <a:ext cx="848872" cy="310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5" name="正方形/長方形 4"/>
          <p:cNvSpPr/>
          <p:nvPr/>
        </p:nvSpPr>
        <p:spPr>
          <a:xfrm>
            <a:off x="7575255" y="2708921"/>
            <a:ext cx="1427244" cy="190821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6"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7" name="直線コネクタ 6"/>
          <p:cNvCxnSpPr>
            <a:cxnSpLocks/>
          </p:cNvCxnSpPr>
          <p:nvPr/>
        </p:nvCxnSpPr>
        <p:spPr>
          <a:xfrm flipH="1">
            <a:off x="762000" y="4333875"/>
            <a:ext cx="8731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8" name="直線コネクタ 7"/>
          <p:cNvCxnSpPr>
            <a:cxnSpLocks/>
          </p:cNvCxnSpPr>
          <p:nvPr/>
        </p:nvCxnSpPr>
        <p:spPr>
          <a:xfrm flipH="1">
            <a:off x="762000" y="4267200"/>
            <a:ext cx="8731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9" name="直線コネクタ 8"/>
          <p:cNvCxnSpPr>
            <a:cxnSpLocks/>
          </p:cNvCxnSpPr>
          <p:nvPr/>
        </p:nvCxnSpPr>
        <p:spPr>
          <a:xfrm flipH="1">
            <a:off x="1181861" y="4343400"/>
            <a:ext cx="45326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60" name="テキスト ボックス 703"/>
          <p:cNvSpPr txBox="1"/>
          <p:nvPr/>
        </p:nvSpPr>
        <p:spPr>
          <a:xfrm>
            <a:off x="8771232"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9</a:t>
            </a:r>
          </a:p>
        </p:txBody>
      </p:sp>
      <p:sp>
        <p:nvSpPr>
          <p:cNvPr id="1261" name="テキスト ボックス 24"/>
          <p:cNvSpPr txBox="1"/>
          <p:nvPr/>
        </p:nvSpPr>
        <p:spPr>
          <a:xfrm>
            <a:off x="0" y="6515831"/>
            <a:ext cx="5939645" cy="338554"/>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現時点での計画であり、一部変更する場合があります。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262" name="テキスト ボックス 4"/>
          <p:cNvSpPr txBox="1"/>
          <p:nvPr/>
        </p:nvSpPr>
        <p:spPr>
          <a:xfrm>
            <a:off x="36397" y="41913"/>
            <a:ext cx="896451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2-3.施設平面図：箕面船場第一</a:t>
            </a:r>
            <a:r>
              <a:rPr lang="ja-JP" altLang="en-US" sz="2400" dirty="0">
                <a:latin typeface="HG丸ｺﾞｼｯｸM-PRO" panose="020F0600000000000000" pitchFamily="50" charset="-128"/>
                <a:ea typeface="HG丸ｺﾞｼｯｸM-PRO" panose="020F0600000000000000" pitchFamily="50" charset="-128"/>
              </a:rPr>
              <a:t>駐輪場</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63" name="正方形/長方形 12"/>
          <p:cNvSpPr/>
          <p:nvPr/>
        </p:nvSpPr>
        <p:spPr>
          <a:xfrm>
            <a:off x="1336499" y="3547010"/>
            <a:ext cx="1618947"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箕面船場第一駐輪場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64" name="正方形/長方形 14"/>
          <p:cNvSpPr/>
          <p:nvPr/>
        </p:nvSpPr>
        <p:spPr>
          <a:xfrm>
            <a:off x="4320636" y="820075"/>
            <a:ext cx="1768587"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大阪大学キャンパス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65" name="正方形/長方形 17"/>
          <p:cNvSpPr/>
          <p:nvPr/>
        </p:nvSpPr>
        <p:spPr>
          <a:xfrm>
            <a:off x="4725906" y="2605841"/>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図書館</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900" b="1" dirty="0">
                <a:solidFill>
                  <a:srgbClr val="FF0000"/>
                </a:solidFill>
                <a:latin typeface="HG丸ｺﾞｼｯｸM-PRO" panose="020F0600000000000000" pitchFamily="50" charset="-128"/>
                <a:ea typeface="HG丸ｺﾞｼｯｸM-PRO" panose="020F0600000000000000" pitchFamily="50" charset="-128"/>
              </a:rPr>
              <a:t>生涯学習センター</a:t>
            </a:r>
            <a:endParaRPr kumimoji="1"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66" name="正方形/長方形 21"/>
          <p:cNvSpPr/>
          <p:nvPr/>
        </p:nvSpPr>
        <p:spPr>
          <a:xfrm>
            <a:off x="2482610" y="5472851"/>
            <a:ext cx="973266"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管理事務室</a:t>
            </a:r>
          </a:p>
        </p:txBody>
      </p:sp>
      <p:sp>
        <p:nvSpPr>
          <p:cNvPr id="1267" name="正方形/長方形 22"/>
          <p:cNvSpPr/>
          <p:nvPr/>
        </p:nvSpPr>
        <p:spPr>
          <a:xfrm>
            <a:off x="69653" y="5401948"/>
            <a:ext cx="973266" cy="459637"/>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箕面船場</a:t>
            </a:r>
          </a:p>
          <a:p>
            <a:pPr algn="ctr"/>
            <a:r>
              <a:rPr kumimoji="1" lang="ja-JP" altLang="en-US" sz="1200" b="1" dirty="0">
                <a:latin typeface="HG丸ｺﾞｼｯｸM-PRO" panose="020F0600000000000000" pitchFamily="50" charset="-128"/>
                <a:ea typeface="HG丸ｺﾞｼｯｸM-PRO" panose="020F0600000000000000" pitchFamily="50" charset="-128"/>
              </a:rPr>
              <a:t>第二駐輪場</a:t>
            </a:r>
          </a:p>
        </p:txBody>
      </p:sp>
      <p:sp>
        <p:nvSpPr>
          <p:cNvPr id="1268" name="正方形/長方形 30"/>
          <p:cNvSpPr/>
          <p:nvPr/>
        </p:nvSpPr>
        <p:spPr>
          <a:xfrm>
            <a:off x="1524027" y="1087020"/>
            <a:ext cx="1555354" cy="3547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b="1" dirty="0">
                <a:latin typeface="HG丸ｺﾞｼｯｸM-PRO" panose="020F0600000000000000" pitchFamily="50" charset="-128"/>
                <a:ea typeface="HG丸ｺﾞｼｯｸM-PRO" panose="020F0600000000000000" pitchFamily="50" charset="-128"/>
              </a:rPr>
              <a:t>自転車</a:t>
            </a:r>
            <a:r>
              <a:rPr kumimoji="1" lang="en-US" altLang="ja-JP" sz="1200" b="1" dirty="0">
                <a:latin typeface="HG丸ｺﾞｼｯｸM-PRO" panose="020F0600000000000000" pitchFamily="50" charset="-128"/>
                <a:ea typeface="HG丸ｺﾞｼｯｸM-PRO" panose="020F0600000000000000" pitchFamily="50" charset="-128"/>
              </a:rPr>
              <a:t>950</a:t>
            </a:r>
            <a:r>
              <a:rPr kumimoji="1" lang="ja-JP" altLang="en-US" sz="1200" b="1" dirty="0">
                <a:latin typeface="HG丸ｺﾞｼｯｸM-PRO" panose="020F0600000000000000" pitchFamily="50" charset="-128"/>
                <a:ea typeface="HG丸ｺﾞｼｯｸM-PRO" panose="020F0600000000000000" pitchFamily="50" charset="-128"/>
              </a:rPr>
              <a:t>台</a:t>
            </a:r>
            <a:endParaRPr sz="1200"/>
          </a:p>
        </p:txBody>
      </p:sp>
      <p:sp>
        <p:nvSpPr>
          <p:cNvPr id="1269" name="正方形/長方形 31"/>
          <p:cNvSpPr/>
          <p:nvPr/>
        </p:nvSpPr>
        <p:spPr>
          <a:xfrm>
            <a:off x="1762273" y="864864"/>
            <a:ext cx="1923034" cy="2759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r>
              <a:rPr lang="ja-JP" altLang="en-US" sz="1200" b="1" dirty="0">
                <a:latin typeface="HG丸ｺﾞｼｯｸM-PRO" panose="020F0600000000000000" pitchFamily="50" charset="-128"/>
                <a:ea typeface="HG丸ｺﾞｼｯｸM-PRO" panose="020F0600000000000000" pitchFamily="50" charset="-128"/>
              </a:rPr>
              <a:t>原動機付</a:t>
            </a:r>
            <a:r>
              <a:rPr kumimoji="1" lang="ja-JP" altLang="en-US" sz="1200" b="1" dirty="0">
                <a:latin typeface="HG丸ｺﾞｼｯｸM-PRO" panose="020F0600000000000000" pitchFamily="50" charset="-128"/>
                <a:ea typeface="HG丸ｺﾞｼｯｸM-PRO" panose="020F0600000000000000" pitchFamily="50" charset="-128"/>
              </a:rPr>
              <a:t>自転車</a:t>
            </a:r>
            <a:r>
              <a:rPr kumimoji="1" lang="en-US" altLang="ja-JP" sz="1200" b="1" dirty="0">
                <a:latin typeface="HG丸ｺﾞｼｯｸM-PRO" panose="020F0600000000000000" pitchFamily="50" charset="-128"/>
                <a:ea typeface="HG丸ｺﾞｼｯｸM-PRO" panose="020F0600000000000000" pitchFamily="50" charset="-128"/>
              </a:rPr>
              <a:t>495</a:t>
            </a:r>
            <a:r>
              <a:rPr kumimoji="1" lang="ja-JP" altLang="en-US" sz="1200" b="1" dirty="0">
                <a:latin typeface="HG丸ｺﾞｼｯｸM-PRO" panose="020F0600000000000000" pitchFamily="50" charset="-128"/>
                <a:ea typeface="HG丸ｺﾞｼｯｸM-PRO" panose="020F0600000000000000" pitchFamily="50" charset="-128"/>
              </a:rPr>
              <a:t>台</a:t>
            </a:r>
            <a:endParaRPr sz="1200"/>
          </a:p>
        </p:txBody>
      </p:sp>
      <p:sp>
        <p:nvSpPr>
          <p:cNvPr id="1270" name="正方形/長方形 32"/>
          <p:cNvSpPr/>
          <p:nvPr/>
        </p:nvSpPr>
        <p:spPr>
          <a:xfrm>
            <a:off x="1572191" y="1425477"/>
            <a:ext cx="1316810" cy="2087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b="1" dirty="0">
                <a:latin typeface="HG丸ｺﾞｼｯｸM-PRO" panose="020F0600000000000000" pitchFamily="50" charset="-128"/>
                <a:ea typeface="HG丸ｺﾞｼｯｸM-PRO" panose="020F0600000000000000" pitchFamily="50" charset="-128"/>
              </a:rPr>
              <a:t>歩行者通路</a:t>
            </a:r>
            <a:endParaRPr sz="1200"/>
          </a:p>
        </p:txBody>
      </p:sp>
      <p:sp>
        <p:nvSpPr>
          <p:cNvPr id="1271" name="正方形/長方形 33"/>
          <p:cNvSpPr/>
          <p:nvPr/>
        </p:nvSpPr>
        <p:spPr>
          <a:xfrm>
            <a:off x="6588224" y="1268937"/>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0000FF"/>
                </a:solidFill>
                <a:latin typeface="HG丸ｺﾞｼｯｸM-PRO" panose="020F0600000000000000" pitchFamily="50" charset="-128"/>
                <a:ea typeface="HG丸ｺﾞｼｯｸM-PRO" panose="020F0600000000000000" pitchFamily="50" charset="-128"/>
              </a:rPr>
              <a:t>原動機付自転車</a:t>
            </a:r>
            <a:endParaRPr lang="en-US" altLang="ja-JP" sz="900" b="1" dirty="0">
              <a:solidFill>
                <a:srgbClr val="0000FF"/>
              </a:solidFill>
              <a:latin typeface="HG丸ｺﾞｼｯｸM-PRO" panose="020F0600000000000000" pitchFamily="50" charset="-128"/>
              <a:ea typeface="HG丸ｺﾞｼｯｸM-PRO" panose="020F0600000000000000" pitchFamily="50" charset="-128"/>
            </a:endParaRPr>
          </a:p>
          <a:p>
            <a:r>
              <a:rPr lang="ja-JP" altLang="en-US" sz="900" b="1" dirty="0">
                <a:solidFill>
                  <a:srgbClr val="0000FF"/>
                </a:solidFill>
                <a:latin typeface="HG丸ｺﾞｼｯｸM-PRO" panose="020F0600000000000000" pitchFamily="50" charset="-128"/>
                <a:ea typeface="HG丸ｺﾞｼｯｸM-PRO" panose="020F0600000000000000" pitchFamily="50" charset="-128"/>
              </a:rPr>
              <a:t>出入口</a:t>
            </a:r>
            <a:endParaRPr lang="en-US" altLang="ja-JP" sz="900" b="1" dirty="0">
              <a:solidFill>
                <a:srgbClr val="0000FF"/>
              </a:solidFill>
              <a:latin typeface="HG丸ｺﾞｼｯｸM-PRO" panose="020F0600000000000000" pitchFamily="50" charset="-128"/>
              <a:ea typeface="HG丸ｺﾞｼｯｸM-PRO" panose="020F0600000000000000" pitchFamily="50" charset="-128"/>
            </a:endParaRPr>
          </a:p>
        </p:txBody>
      </p:sp>
      <p:sp>
        <p:nvSpPr>
          <p:cNvPr id="1272" name="正方形/長方形 34"/>
          <p:cNvSpPr/>
          <p:nvPr/>
        </p:nvSpPr>
        <p:spPr>
          <a:xfrm rot="16200000">
            <a:off x="6511202" y="1465539"/>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0000FF"/>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0000FF"/>
              </a:solidFill>
              <a:latin typeface="HG丸ｺﾞｼｯｸM-PRO" panose="020F0600000000000000" pitchFamily="50" charset="-128"/>
              <a:ea typeface="HG丸ｺﾞｼｯｸM-PRO" panose="020F0600000000000000" pitchFamily="50" charset="-128"/>
            </a:endParaRPr>
          </a:p>
        </p:txBody>
      </p:sp>
      <p:sp>
        <p:nvSpPr>
          <p:cNvPr id="1273" name="正方形/長方形 38"/>
          <p:cNvSpPr/>
          <p:nvPr/>
        </p:nvSpPr>
        <p:spPr>
          <a:xfrm>
            <a:off x="6588224" y="1545162"/>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FF"/>
                </a:solidFill>
                <a:latin typeface="HG丸ｺﾞｼｯｸM-PRO" panose="020F0600000000000000" pitchFamily="50" charset="-128"/>
                <a:ea typeface="HG丸ｺﾞｼｯｸM-PRO" panose="020F0600000000000000" pitchFamily="50" charset="-128"/>
              </a:rPr>
              <a:t>自転車出入口</a:t>
            </a:r>
            <a:endParaRPr lang="en-US" altLang="ja-JP" sz="900" b="1" dirty="0">
              <a:solidFill>
                <a:srgbClr val="FF00FF"/>
              </a:solidFill>
              <a:latin typeface="HG丸ｺﾞｼｯｸM-PRO" panose="020F0600000000000000" pitchFamily="50" charset="-128"/>
              <a:ea typeface="HG丸ｺﾞｼｯｸM-PRO" panose="020F0600000000000000" pitchFamily="50" charset="-128"/>
            </a:endParaRPr>
          </a:p>
        </p:txBody>
      </p:sp>
      <p:sp>
        <p:nvSpPr>
          <p:cNvPr id="1274" name="正方形/長方形 39"/>
          <p:cNvSpPr/>
          <p:nvPr/>
        </p:nvSpPr>
        <p:spPr>
          <a:xfrm rot="16200000">
            <a:off x="6511202" y="1741764"/>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FF"/>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FF"/>
              </a:solidFill>
              <a:latin typeface="HG丸ｺﾞｼｯｸM-PRO" panose="020F0600000000000000" pitchFamily="50" charset="-128"/>
              <a:ea typeface="HG丸ｺﾞｼｯｸM-PRO" panose="020F0600000000000000" pitchFamily="50" charset="-128"/>
            </a:endParaRPr>
          </a:p>
        </p:txBody>
      </p:sp>
      <p:sp>
        <p:nvSpPr>
          <p:cNvPr id="1275" name="正方形/長方形 40"/>
          <p:cNvSpPr/>
          <p:nvPr/>
        </p:nvSpPr>
        <p:spPr>
          <a:xfrm>
            <a:off x="2110120" y="5035047"/>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FF"/>
                </a:solidFill>
                <a:latin typeface="HG丸ｺﾞｼｯｸM-PRO" panose="020F0600000000000000" pitchFamily="50" charset="-128"/>
                <a:ea typeface="HG丸ｺﾞｼｯｸM-PRO" panose="020F0600000000000000" pitchFamily="50" charset="-128"/>
              </a:rPr>
              <a:t>自転車出入口</a:t>
            </a:r>
            <a:endParaRPr lang="en-US" altLang="ja-JP" sz="900" b="1" dirty="0">
              <a:solidFill>
                <a:srgbClr val="FF00FF"/>
              </a:solidFill>
              <a:latin typeface="HG丸ｺﾞｼｯｸM-PRO" panose="020F0600000000000000" pitchFamily="50" charset="-128"/>
              <a:ea typeface="HG丸ｺﾞｼｯｸM-PRO" panose="020F0600000000000000" pitchFamily="50" charset="-128"/>
            </a:endParaRPr>
          </a:p>
        </p:txBody>
      </p:sp>
      <p:sp>
        <p:nvSpPr>
          <p:cNvPr id="1276" name="正方形/長方形 41"/>
          <p:cNvSpPr/>
          <p:nvPr/>
        </p:nvSpPr>
        <p:spPr>
          <a:xfrm rot="16200000">
            <a:off x="2231642" y="5105026"/>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FF"/>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FF"/>
              </a:solidFill>
              <a:latin typeface="HG丸ｺﾞｼｯｸM-PRO" panose="020F0600000000000000" pitchFamily="50" charset="-128"/>
              <a:ea typeface="HG丸ｺﾞｼｯｸM-PRO" panose="020F0600000000000000" pitchFamily="50" charset="-128"/>
            </a:endParaRPr>
          </a:p>
        </p:txBody>
      </p:sp>
      <p:sp>
        <p:nvSpPr>
          <p:cNvPr id="1277" name="正方形/長方形 43"/>
          <p:cNvSpPr/>
          <p:nvPr/>
        </p:nvSpPr>
        <p:spPr>
          <a:xfrm>
            <a:off x="7582829" y="2608823"/>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凡例</a:t>
            </a:r>
          </a:p>
        </p:txBody>
      </p:sp>
      <p:sp>
        <p:nvSpPr>
          <p:cNvPr id="1278" name="正方形/長方形 44"/>
          <p:cNvSpPr/>
          <p:nvPr/>
        </p:nvSpPr>
        <p:spPr>
          <a:xfrm>
            <a:off x="8161689" y="2902089"/>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原動機付</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tx1"/>
                </a:solidFill>
                <a:latin typeface="HG丸ｺﾞｼｯｸM-PRO" panose="020F0600000000000000" pitchFamily="50" charset="-128"/>
                <a:ea typeface="HG丸ｺﾞｼｯｸM-PRO" panose="020F0600000000000000" pitchFamily="50" charset="-128"/>
              </a:rPr>
              <a:t>自転車</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79" name="正方形/長方形 45"/>
          <p:cNvSpPr/>
          <p:nvPr/>
        </p:nvSpPr>
        <p:spPr>
          <a:xfrm>
            <a:off x="8161689" y="3346226"/>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自転車ラック</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tx1"/>
                </a:solidFill>
                <a:latin typeface="HG丸ｺﾞｼｯｸM-PRO" panose="020F0600000000000000" pitchFamily="50" charset="-128"/>
                <a:ea typeface="HG丸ｺﾞｼｯｸM-PRO" panose="020F0600000000000000" pitchFamily="50" charset="-128"/>
              </a:rPr>
              <a:t>（</a:t>
            </a:r>
            <a:r>
              <a:rPr lang="en-US" altLang="ja-JP" sz="900" b="1" dirty="0">
                <a:solidFill>
                  <a:schemeClr val="tx1"/>
                </a:solidFill>
                <a:latin typeface="HG丸ｺﾞｼｯｸM-PRO" panose="020F0600000000000000" pitchFamily="50" charset="-128"/>
                <a:ea typeface="HG丸ｺﾞｼｯｸM-PRO" panose="020F0600000000000000" pitchFamily="50" charset="-128"/>
              </a:rPr>
              <a:t>1</a:t>
            </a:r>
            <a:r>
              <a:rPr lang="ja-JP" altLang="en-US" sz="900" b="1" dirty="0">
                <a:solidFill>
                  <a:schemeClr val="tx1"/>
                </a:solidFill>
                <a:latin typeface="HG丸ｺﾞｼｯｸM-PRO" panose="020F0600000000000000" pitchFamily="50" charset="-128"/>
                <a:ea typeface="HG丸ｺﾞｼｯｸM-PRO" panose="020F0600000000000000" pitchFamily="50" charset="-128"/>
              </a:rPr>
              <a:t>段）</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80" name="正方形/長方形 46"/>
          <p:cNvSpPr/>
          <p:nvPr/>
        </p:nvSpPr>
        <p:spPr>
          <a:xfrm>
            <a:off x="8161689" y="3685861"/>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自転車ラック</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tx1"/>
                </a:solidFill>
                <a:latin typeface="HG丸ｺﾞｼｯｸM-PRO" panose="020F0600000000000000" pitchFamily="50" charset="-128"/>
                <a:ea typeface="HG丸ｺﾞｼｯｸM-PRO" panose="020F0600000000000000" pitchFamily="50" charset="-128"/>
              </a:rPr>
              <a:t>（</a:t>
            </a:r>
            <a:r>
              <a:rPr lang="en-US" altLang="ja-JP" sz="900" b="1" dirty="0">
                <a:solidFill>
                  <a:schemeClr val="tx1"/>
                </a:solidFill>
                <a:latin typeface="HG丸ｺﾞｼｯｸM-PRO" panose="020F0600000000000000" pitchFamily="50" charset="-128"/>
                <a:ea typeface="HG丸ｺﾞｼｯｸM-PRO" panose="020F0600000000000000" pitchFamily="50" charset="-128"/>
              </a:rPr>
              <a:t>2</a:t>
            </a:r>
            <a:r>
              <a:rPr lang="ja-JP" altLang="en-US" sz="900" b="1" dirty="0">
                <a:solidFill>
                  <a:schemeClr val="tx1"/>
                </a:solidFill>
                <a:latin typeface="HG丸ｺﾞｼｯｸM-PRO" panose="020F0600000000000000" pitchFamily="50" charset="-128"/>
                <a:ea typeface="HG丸ｺﾞｼｯｸM-PRO" panose="020F0600000000000000" pitchFamily="50" charset="-128"/>
              </a:rPr>
              <a:t>段）</a:t>
            </a:r>
            <a:endParaRPr kumimoji="1" lang="ja-JP" altLang="en-US"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81" name="正方形/長方形 47"/>
          <p:cNvSpPr/>
          <p:nvPr/>
        </p:nvSpPr>
        <p:spPr>
          <a:xfrm>
            <a:off x="8161689" y="4103872"/>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自転車平置</a:t>
            </a:r>
            <a:endParaRPr kumimoji="1" lang="en-US" altLang="ja-JP" sz="9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82" name="正方形/長方形 346"/>
          <p:cNvSpPr/>
          <p:nvPr/>
        </p:nvSpPr>
        <p:spPr>
          <a:xfrm>
            <a:off x="35496" y="4501273"/>
            <a:ext cx="201484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エントランス（駅昇降口）</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83" name="正方形/長方形 375"/>
          <p:cNvSpPr/>
          <p:nvPr/>
        </p:nvSpPr>
        <p:spPr>
          <a:xfrm rot="18600000">
            <a:off x="4627341" y="2738593"/>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84" name="正方形/長方形 376"/>
          <p:cNvSpPr/>
          <p:nvPr/>
        </p:nvSpPr>
        <p:spPr>
          <a:xfrm rot="18600000">
            <a:off x="3865367" y="3636488"/>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85" name="正方形/長方形 383"/>
          <p:cNvSpPr/>
          <p:nvPr/>
        </p:nvSpPr>
        <p:spPr>
          <a:xfrm>
            <a:off x="1416339" y="2937116"/>
            <a:ext cx="126800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民間敷地</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86" name="正方形/長方形 417"/>
          <p:cNvSpPr/>
          <p:nvPr/>
        </p:nvSpPr>
        <p:spPr>
          <a:xfrm>
            <a:off x="396000" y="6021000"/>
            <a:ext cx="1156500" cy="453300"/>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船場広場</a:t>
            </a:r>
          </a:p>
          <a:p>
            <a:pPr algn="ctr"/>
            <a:r>
              <a:rPr kumimoji="1" lang="ja-JP" altLang="en-US" sz="1200" b="1" dirty="0">
                <a:latin typeface="HG丸ｺﾞｼｯｸM-PRO" panose="020F0600000000000000" pitchFamily="50" charset="-128"/>
                <a:ea typeface="HG丸ｺﾞｼｯｸM-PRO" panose="020F0600000000000000" pitchFamily="50" charset="-128"/>
              </a:rPr>
              <a:t>（駅前</a:t>
            </a:r>
            <a:r>
              <a:rPr lang="ja-JP" altLang="en-US" sz="1200" b="1" dirty="0">
                <a:latin typeface="HG丸ｺﾞｼｯｸM-PRO" panose="020F0600000000000000" pitchFamily="50" charset="-128"/>
                <a:ea typeface="HG丸ｺﾞｼｯｸM-PRO" panose="020F0600000000000000" pitchFamily="50" charset="-128"/>
              </a:rPr>
              <a:t>広場）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87" name="正方形/長方形 423"/>
          <p:cNvSpPr/>
          <p:nvPr/>
        </p:nvSpPr>
        <p:spPr>
          <a:xfrm>
            <a:off x="4718437" y="3069000"/>
            <a:ext cx="1869563" cy="44092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r>
              <a:rPr lang="ja-JP" altLang="en-US" sz="1200" b="1" dirty="0">
                <a:latin typeface="HG丸ｺﾞｼｯｸM-PRO" panose="020F0600000000000000" pitchFamily="50" charset="-128"/>
                <a:ea typeface="HG丸ｺﾞｼｯｸM-PRO" panose="020F0600000000000000" pitchFamily="50" charset="-128"/>
              </a:rPr>
              <a:t>船場図書館</a:t>
            </a:r>
            <a:endParaRPr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船場生涯学習センター</a:t>
            </a:r>
          </a:p>
        </p:txBody>
      </p:sp>
      <p:sp>
        <p:nvSpPr>
          <p:cNvPr id="1288" name="正方形/長方形 424"/>
          <p:cNvSpPr/>
          <p:nvPr/>
        </p:nvSpPr>
        <p:spPr>
          <a:xfrm>
            <a:off x="3668282" y="4653000"/>
            <a:ext cx="1407718"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文化芸能劇場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89" name="直線 426"/>
          <p:cNvSpPr/>
          <p:nvPr/>
        </p:nvSpPr>
        <p:spPr>
          <a:xfrm flipH="1" flipV="1">
            <a:off x="3259279" y="1250962"/>
            <a:ext cx="523281" cy="1904933"/>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
        <p:nvSpPr>
          <p:cNvPr id="1290" name="直線 427"/>
          <p:cNvSpPr/>
          <p:nvPr/>
        </p:nvSpPr>
        <p:spPr>
          <a:xfrm flipH="1">
            <a:off x="3079381" y="1258880"/>
            <a:ext cx="192426" cy="0"/>
          </a:xfrm>
          <a:prstGeom prst="line">
            <a:avLst/>
          </a:prstGeom>
          <a:ln w="19050" cap="flat" cmpd="sng" algn="ctr">
            <a:solidFill>
              <a:schemeClr val="accent1">
                <a:shade val="95000"/>
                <a:satMod val="105000"/>
              </a:schemeClr>
            </a:solidFill>
            <a:prstDash val="solid"/>
          </a:ln>
        </p:spPr>
        <p:style>
          <a:lnRef idx="1">
            <a:schemeClr val="accent1"/>
          </a:lnRef>
          <a:fillRef idx="0">
            <a:schemeClr val="accent1"/>
          </a:fillRef>
          <a:effectRef idx="0">
            <a:schemeClr val="accent1"/>
          </a:effectRef>
          <a:fontRef idx="minor">
            <a:schemeClr val="tx1"/>
          </a:fontRef>
        </p:style>
      </p:sp>
      <p:sp>
        <p:nvSpPr>
          <p:cNvPr id="1291" name="直線 428"/>
          <p:cNvSpPr/>
          <p:nvPr/>
        </p:nvSpPr>
        <p:spPr>
          <a:xfrm flipH="1" flipV="1">
            <a:off x="3865385" y="993753"/>
            <a:ext cx="301270" cy="1087346"/>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
        <p:nvSpPr>
          <p:cNvPr id="1292" name="直線 429"/>
          <p:cNvSpPr/>
          <p:nvPr/>
        </p:nvSpPr>
        <p:spPr>
          <a:xfrm flipH="1">
            <a:off x="3685307" y="1002846"/>
            <a:ext cx="192426" cy="0"/>
          </a:xfrm>
          <a:prstGeom prst="line">
            <a:avLst/>
          </a:prstGeom>
          <a:ln w="19050" cap="flat" cmpd="sng" algn="ctr">
            <a:solidFill>
              <a:schemeClr val="accent1">
                <a:shade val="95000"/>
                <a:satMod val="105000"/>
              </a:schemeClr>
            </a:solidFill>
            <a:prstDash val="solid"/>
          </a:ln>
        </p:spPr>
        <p:style>
          <a:lnRef idx="1">
            <a:schemeClr val="accent1"/>
          </a:lnRef>
          <a:fillRef idx="0">
            <a:schemeClr val="accent1"/>
          </a:fillRef>
          <a:effectRef idx="0">
            <a:schemeClr val="accent1"/>
          </a:effectRef>
          <a:fontRef idx="minor">
            <a:schemeClr val="tx1"/>
          </a:fontRef>
        </p:style>
      </p:sp>
      <p:sp>
        <p:nvSpPr>
          <p:cNvPr id="1293" name="直線 430"/>
          <p:cNvSpPr/>
          <p:nvPr/>
        </p:nvSpPr>
        <p:spPr>
          <a:xfrm flipH="1" flipV="1">
            <a:off x="3094039" y="1513451"/>
            <a:ext cx="634649" cy="2252084"/>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txBody>
          <a:bodyPr/>
          <a:lstStyle/>
          <a:p>
            <a:endParaRPr lang="ja-JP" altLang="en-US" dirty="0"/>
          </a:p>
        </p:txBody>
      </p:sp>
      <p:sp>
        <p:nvSpPr>
          <p:cNvPr id="1294" name="直線 431"/>
          <p:cNvSpPr/>
          <p:nvPr/>
        </p:nvSpPr>
        <p:spPr>
          <a:xfrm flipH="1">
            <a:off x="2902455" y="1521983"/>
            <a:ext cx="192426" cy="0"/>
          </a:xfrm>
          <a:prstGeom prst="line">
            <a:avLst/>
          </a:prstGeom>
          <a:ln w="19050" cap="flat" cmpd="sng" algn="ctr">
            <a:solidFill>
              <a:schemeClr val="accent1">
                <a:shade val="95000"/>
                <a:satMod val="105000"/>
              </a:schemeClr>
            </a:solidFill>
            <a:prstDash val="solid"/>
          </a:ln>
        </p:spPr>
        <p:style>
          <a:lnRef idx="1">
            <a:schemeClr val="accent1"/>
          </a:lnRef>
          <a:fillRef idx="0">
            <a:schemeClr val="accent1"/>
          </a:fillRef>
          <a:effectRef idx="0">
            <a:schemeClr val="accent1"/>
          </a:effectRef>
          <a:fontRef idx="minor">
            <a:schemeClr val="tx1"/>
          </a:fontRef>
        </p:style>
      </p:sp>
      <p:sp>
        <p:nvSpPr>
          <p:cNvPr id="1295" name="正方形/長方形 448"/>
          <p:cNvSpPr/>
          <p:nvPr/>
        </p:nvSpPr>
        <p:spPr>
          <a:xfrm>
            <a:off x="108000" y="693000"/>
            <a:ext cx="1869564" cy="337461"/>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800" b="1" dirty="0">
                <a:latin typeface="HG丸ｺﾞｼｯｸM-PRO" panose="020F0600000000000000" pitchFamily="50" charset="-128"/>
                <a:ea typeface="HG丸ｺﾞｼｯｸM-PRO" panose="020F0600000000000000" pitchFamily="50" charset="-128"/>
              </a:rPr>
              <a:t>地上１階レベル</a:t>
            </a:r>
          </a:p>
        </p:txBody>
      </p:sp>
      <p:sp>
        <p:nvSpPr>
          <p:cNvPr id="1296" name="正方形/長方形 26"/>
          <p:cNvSpPr/>
          <p:nvPr/>
        </p:nvSpPr>
        <p:spPr>
          <a:xfrm>
            <a:off x="3878098" y="3685861"/>
            <a:ext cx="1611392"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文化ホール</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97" name="楕円 445"/>
          <p:cNvSpPr/>
          <p:nvPr/>
        </p:nvSpPr>
        <p:spPr>
          <a:xfrm>
            <a:off x="556286" y="5194862"/>
            <a:ext cx="138000" cy="133333"/>
          </a:xfrm>
          <a:prstGeom prst="ellipse">
            <a:avLst/>
          </a:prstGeom>
          <a:no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98" name="楕円 446"/>
          <p:cNvSpPr/>
          <p:nvPr/>
        </p:nvSpPr>
        <p:spPr>
          <a:xfrm>
            <a:off x="4028655" y="3639259"/>
            <a:ext cx="138000" cy="133333"/>
          </a:xfrm>
          <a:prstGeom prst="ellipse">
            <a:avLst/>
          </a:prstGeom>
          <a:no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99" name="楕円 447"/>
          <p:cNvSpPr/>
          <p:nvPr/>
        </p:nvSpPr>
        <p:spPr>
          <a:xfrm>
            <a:off x="4545063" y="2980095"/>
            <a:ext cx="138000" cy="133333"/>
          </a:xfrm>
          <a:prstGeom prst="ellipse">
            <a:avLst/>
          </a:prstGeom>
          <a:no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00" name="楕円 447"/>
          <p:cNvSpPr/>
          <p:nvPr/>
        </p:nvSpPr>
        <p:spPr>
          <a:xfrm>
            <a:off x="277084" y="1221741"/>
            <a:ext cx="236190" cy="231389"/>
          </a:xfrm>
          <a:prstGeom prst="ellipse">
            <a:avLst/>
          </a:prstGeom>
          <a:noFill/>
          <a:ln w="508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301" name="正方形/長方形 448"/>
          <p:cNvSpPr/>
          <p:nvPr/>
        </p:nvSpPr>
        <p:spPr>
          <a:xfrm>
            <a:off x="429769" y="1147539"/>
            <a:ext cx="974231" cy="3374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l"/>
            <a:r>
              <a:rPr kumimoji="1" lang="ja-JP" altLang="en-US" sz="1800" b="0" dirty="0">
                <a:latin typeface="HG丸ｺﾞｼｯｸM-PRO" panose="020F0600000000000000" pitchFamily="50" charset="-128"/>
                <a:ea typeface="HG丸ｺﾞｼｯｸM-PRO" panose="020F0600000000000000" pitchFamily="50" charset="-128"/>
              </a:rPr>
              <a:t>：EV</a:t>
            </a:r>
          </a:p>
        </p:txBody>
      </p:sp>
    </p:spTree>
    <p:extLst>
      <p:ext uri="{BB962C8B-B14F-4D97-AF65-F5344CB8AC3E}">
        <p14:creationId xmlns:p14="http://schemas.microsoft.com/office/powerpoint/2010/main" val="357231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7"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19351"/>
            <a:ext cx="8207161" cy="4956960"/>
          </a:xfrm>
          <a:prstGeom prst="rect">
            <a:avLst/>
          </a:prstGeom>
        </p:spPr>
      </p:pic>
      <p:cxnSp>
        <p:nvCxnSpPr>
          <p:cNvPr id="1308"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09" name="テキスト ボックス 703"/>
          <p:cNvSpPr txBox="1"/>
          <p:nvPr/>
        </p:nvSpPr>
        <p:spPr>
          <a:xfrm>
            <a:off x="8676456" y="6546510"/>
            <a:ext cx="490657"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10</a:t>
            </a:r>
          </a:p>
        </p:txBody>
      </p:sp>
      <p:sp>
        <p:nvSpPr>
          <p:cNvPr id="1310" name="テキスト ボックス 24"/>
          <p:cNvSpPr txBox="1"/>
          <p:nvPr/>
        </p:nvSpPr>
        <p:spPr>
          <a:xfrm>
            <a:off x="0" y="6515831"/>
            <a:ext cx="5939645" cy="338554"/>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現時点での計画であり、一部変更する場合があります。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311" name="テキスト ボックス 1563"/>
          <p:cNvSpPr txBox="1"/>
          <p:nvPr/>
        </p:nvSpPr>
        <p:spPr>
          <a:xfrm>
            <a:off x="118583" y="781689"/>
            <a:ext cx="3454560" cy="337661"/>
          </a:xfrm>
          <a:prstGeom prst="rect">
            <a:avLst/>
          </a:prstGeom>
          <a:noFill/>
        </p:spPr>
        <p:txBody>
          <a:bodyPr wrap="square">
            <a:spAutoFit/>
          </a:bodyPr>
          <a:lstStyle/>
          <a:p>
            <a:pPr lvl="0">
              <a:defRPr lang="ja-JP" altLang="en-US"/>
            </a:pPr>
            <a:r>
              <a:rPr lang="ja-JP" altLang="en-US" sz="1600" dirty="0">
                <a:ln w="76200">
                  <a:solidFill>
                    <a:schemeClr val="bg1"/>
                  </a:solidFill>
                </a:ln>
                <a:solidFill>
                  <a:schemeClr val="bg1"/>
                </a:solidFill>
                <a:ea typeface="HG丸ｺﾞｼｯｸM-PRO"/>
              </a:rPr>
              <a:t> 地下駐車場の主な内容</a:t>
            </a:r>
            <a:endParaRPr sz="1600">
              <a:ln w="76200">
                <a:solidFill>
                  <a:schemeClr val="bg1"/>
                </a:solidFill>
              </a:ln>
              <a:solidFill>
                <a:schemeClr val="bg1"/>
              </a:solidFill>
            </a:endParaRPr>
          </a:p>
        </p:txBody>
      </p:sp>
      <p:sp>
        <p:nvSpPr>
          <p:cNvPr id="1312" name="テキスト ボックス 4"/>
          <p:cNvSpPr txBox="1"/>
          <p:nvPr/>
        </p:nvSpPr>
        <p:spPr>
          <a:xfrm>
            <a:off x="31657" y="41913"/>
            <a:ext cx="8240723"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2-3.施設平面図：船場広場（駅前広場）</a:t>
            </a:r>
          </a:p>
        </p:txBody>
      </p:sp>
      <p:pic>
        <p:nvPicPr>
          <p:cNvPr id="1313" name="図 13"/>
          <p:cNvPicPr>
            <a:picLocks noChangeAspect="1"/>
          </p:cNvPicPr>
          <p:nvPr/>
        </p:nvPicPr>
        <p:blipFill>
          <a:blip r:embed="rId4"/>
          <a:srcRect l="76158" t="8438" r="18513" b="85498"/>
          <a:stretch>
            <a:fillRect/>
          </a:stretch>
        </p:blipFill>
        <p:spPr>
          <a:xfrm>
            <a:off x="8298809" y="713840"/>
            <a:ext cx="677075" cy="544703"/>
          </a:xfrm>
          <a:prstGeom prst="rect">
            <a:avLst/>
          </a:prstGeom>
        </p:spPr>
      </p:pic>
      <p:sp>
        <p:nvSpPr>
          <p:cNvPr id="1314" name="正方形/長方形 16"/>
          <p:cNvSpPr/>
          <p:nvPr/>
        </p:nvSpPr>
        <p:spPr>
          <a:xfrm>
            <a:off x="7596000" y="3760878"/>
            <a:ext cx="1375159"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文化芸能劇場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315" name="正方形/長方形 18"/>
          <p:cNvSpPr/>
          <p:nvPr/>
        </p:nvSpPr>
        <p:spPr>
          <a:xfrm>
            <a:off x="683568" y="1556994"/>
            <a:ext cx="973266" cy="502435"/>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箕面船場</a:t>
            </a:r>
          </a:p>
          <a:p>
            <a:pPr algn="ctr"/>
            <a:r>
              <a:rPr kumimoji="1" lang="ja-JP" altLang="en-US" sz="1200" b="1" dirty="0">
                <a:latin typeface="HG丸ｺﾞｼｯｸM-PRO" panose="020F0600000000000000" pitchFamily="50" charset="-128"/>
                <a:ea typeface="HG丸ｺﾞｼｯｸM-PRO" panose="020F0600000000000000" pitchFamily="50" charset="-128"/>
              </a:rPr>
              <a:t>第二駐輪場</a:t>
            </a:r>
          </a:p>
        </p:txBody>
      </p:sp>
      <p:sp>
        <p:nvSpPr>
          <p:cNvPr id="1316" name="正方形/長方形 347"/>
          <p:cNvSpPr/>
          <p:nvPr/>
        </p:nvSpPr>
        <p:spPr>
          <a:xfrm>
            <a:off x="6156000" y="2205000"/>
            <a:ext cx="845052"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大階段</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317" name="正方形/長方形 348"/>
          <p:cNvSpPr/>
          <p:nvPr/>
        </p:nvSpPr>
        <p:spPr>
          <a:xfrm>
            <a:off x="2303891" y="1119351"/>
            <a:ext cx="201484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エントランス（駅昇降口）</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318" name="正方形/長方形 418"/>
          <p:cNvSpPr/>
          <p:nvPr/>
        </p:nvSpPr>
        <p:spPr>
          <a:xfrm>
            <a:off x="2994893" y="3852059"/>
            <a:ext cx="1156500" cy="453300"/>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船場広場</a:t>
            </a:r>
          </a:p>
          <a:p>
            <a:pPr algn="ctr"/>
            <a:r>
              <a:rPr kumimoji="1" lang="ja-JP" altLang="en-US" sz="1200" b="1" dirty="0">
                <a:latin typeface="HG丸ｺﾞｼｯｸM-PRO" panose="020F0600000000000000" pitchFamily="50" charset="-128"/>
                <a:ea typeface="HG丸ｺﾞｼｯｸM-PRO" panose="020F0600000000000000" pitchFamily="50" charset="-128"/>
              </a:rPr>
              <a:t>（駅前</a:t>
            </a:r>
            <a:r>
              <a:rPr lang="ja-JP" altLang="en-US" sz="1200" b="1" dirty="0">
                <a:latin typeface="HG丸ｺﾞｼｯｸM-PRO" panose="020F0600000000000000" pitchFamily="50" charset="-128"/>
                <a:ea typeface="HG丸ｺﾞｼｯｸM-PRO" panose="020F0600000000000000" pitchFamily="50" charset="-128"/>
              </a:rPr>
              <a:t>広場）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319" name="正方形/長方形 450"/>
          <p:cNvSpPr/>
          <p:nvPr/>
        </p:nvSpPr>
        <p:spPr>
          <a:xfrm>
            <a:off x="108000" y="693000"/>
            <a:ext cx="1869564" cy="337461"/>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800" b="1" dirty="0">
                <a:latin typeface="HG丸ｺﾞｼｯｸM-PRO" panose="020F0600000000000000" pitchFamily="50" charset="-128"/>
                <a:ea typeface="HG丸ｺﾞｼｯｸM-PRO" panose="020F0600000000000000" pitchFamily="50" charset="-128"/>
              </a:rPr>
              <a:t>地上１階レベル</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5"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26" name="テキスト ボックス 4"/>
          <p:cNvSpPr txBox="1"/>
          <p:nvPr/>
        </p:nvSpPr>
        <p:spPr>
          <a:xfrm>
            <a:off x="35496" y="41913"/>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a:t>
            </a:r>
            <a:r>
              <a:rPr kumimoji="1" lang="en-US" altLang="ja-JP" sz="2400" dirty="0">
                <a:latin typeface="HG丸ｺﾞｼｯｸM-PRO" panose="020F0600000000000000" pitchFamily="50" charset="-128"/>
                <a:ea typeface="HG丸ｺﾞｼｯｸM-PRO" panose="020F0600000000000000" pitchFamily="50" charset="-128"/>
              </a:rPr>
              <a:t>4</a:t>
            </a:r>
            <a:r>
              <a:rPr kumimoji="1" lang="ja-JP" altLang="en-US" sz="2400" dirty="0" err="1">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イメージパース：船場広場（地区内デッキ）</a:t>
            </a:r>
            <a:r>
              <a:rPr kumimoji="1" lang="ja-JP" altLang="en-US" dirty="0">
                <a:latin typeface="HG丸ｺﾞｼｯｸM-PRO" panose="020F0600000000000000" pitchFamily="50" charset="-128"/>
                <a:ea typeface="HG丸ｺﾞｼｯｸM-PRO" panose="020F0600000000000000" pitchFamily="50" charset="-128"/>
              </a:rPr>
              <a:t>北方向を見る</a:t>
            </a:r>
          </a:p>
        </p:txBody>
      </p:sp>
      <p:sp>
        <p:nvSpPr>
          <p:cNvPr id="1327"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11</a:t>
            </a:r>
            <a:endParaRPr lang="ja-JP" altLang="en-US" b="1" dirty="0">
              <a:latin typeface="Arial Black" panose="020B0A04020102020204" pitchFamily="34" charset="0"/>
            </a:endParaRPr>
          </a:p>
        </p:txBody>
      </p:sp>
      <p:sp>
        <p:nvSpPr>
          <p:cNvPr id="1328" name="テキスト ボックス 7"/>
          <p:cNvSpPr txBox="1"/>
          <p:nvPr/>
        </p:nvSpPr>
        <p:spPr>
          <a:xfrm>
            <a:off x="0" y="6515831"/>
            <a:ext cx="7488324" cy="337661"/>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※イメージ</a:t>
            </a:r>
            <a:r>
              <a:rPr lang="ja-JP" altLang="en-US" sz="1600" dirty="0">
                <a:latin typeface="HG丸ｺﾞｼｯｸM-PRO" panose="020F0600000000000000" pitchFamily="50" charset="-128"/>
                <a:ea typeface="HG丸ｺﾞｼｯｸM-PRO" panose="020F0600000000000000" pitchFamily="50" charset="-128"/>
              </a:rPr>
              <a:t>パースは現時点の</a:t>
            </a:r>
            <a:r>
              <a:rPr lang="en-US" altLang="ja-JP" sz="1600" dirty="0">
                <a:latin typeface="HG丸ｺﾞｼｯｸM-PRO" panose="020F0600000000000000" pitchFamily="50" charset="-128"/>
                <a:ea typeface="HG丸ｺﾞｼｯｸM-PRO" panose="020F0600000000000000" pitchFamily="50" charset="-128"/>
              </a:rPr>
              <a:t>CG</a:t>
            </a:r>
            <a:r>
              <a:rPr lang="ja-JP" altLang="en-US" sz="1600" dirty="0">
                <a:latin typeface="HG丸ｺﾞｼｯｸM-PRO" panose="020F0600000000000000" pitchFamily="50" charset="-128"/>
                <a:ea typeface="HG丸ｺﾞｼｯｸM-PRO" panose="020F0600000000000000" pitchFamily="50" charset="-128"/>
              </a:rPr>
              <a:t>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pic>
        <p:nvPicPr>
          <p:cNvPr id="1329" name="図 45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10" y="609298"/>
            <a:ext cx="9141928" cy="5933692"/>
          </a:xfrm>
          <a:prstGeom prst="rect">
            <a:avLst/>
          </a:prstGeom>
        </p:spPr>
      </p:pic>
    </p:spTree>
    <p:extLst>
      <p:ext uri="{BB962C8B-B14F-4D97-AF65-F5344CB8AC3E}">
        <p14:creationId xmlns:p14="http://schemas.microsoft.com/office/powerpoint/2010/main" val="404008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5"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6"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12</a:t>
            </a:r>
            <a:endParaRPr lang="ja-JP" altLang="en-US" b="1" dirty="0">
              <a:latin typeface="Arial Black" panose="020B0A04020102020204" pitchFamily="34" charset="0"/>
            </a:endParaRPr>
          </a:p>
        </p:txBody>
      </p:sp>
      <p:sp>
        <p:nvSpPr>
          <p:cNvPr id="1337" name="テキスト ボックス 1404"/>
          <p:cNvSpPr txBox="1"/>
          <p:nvPr/>
        </p:nvSpPr>
        <p:spPr>
          <a:xfrm>
            <a:off x="0" y="6515831"/>
            <a:ext cx="7488324" cy="337661"/>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※イメージ</a:t>
            </a:r>
            <a:r>
              <a:rPr lang="ja-JP" altLang="en-US" sz="1600" dirty="0">
                <a:latin typeface="HG丸ｺﾞｼｯｸM-PRO" panose="020F0600000000000000" pitchFamily="50" charset="-128"/>
                <a:ea typeface="HG丸ｺﾞｼｯｸM-PRO" panose="020F0600000000000000" pitchFamily="50" charset="-128"/>
              </a:rPr>
              <a:t>パースは現時点の</a:t>
            </a:r>
            <a:r>
              <a:rPr lang="en-US" altLang="ja-JP" sz="1600" dirty="0">
                <a:latin typeface="HG丸ｺﾞｼｯｸM-PRO" panose="020F0600000000000000" pitchFamily="50" charset="-128"/>
                <a:ea typeface="HG丸ｺﾞｼｯｸM-PRO" panose="020F0600000000000000" pitchFamily="50" charset="-128"/>
              </a:rPr>
              <a:t>CG</a:t>
            </a:r>
            <a:r>
              <a:rPr lang="ja-JP" altLang="en-US" sz="1600" dirty="0">
                <a:latin typeface="HG丸ｺﾞｼｯｸM-PRO" panose="020F0600000000000000" pitchFamily="50" charset="-128"/>
                <a:ea typeface="HG丸ｺﾞｼｯｸM-PRO" panose="020F0600000000000000" pitchFamily="50" charset="-128"/>
              </a:rPr>
              <a:t>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338" name="テキスト ボックス 4"/>
          <p:cNvSpPr txBox="1"/>
          <p:nvPr/>
        </p:nvSpPr>
        <p:spPr>
          <a:xfrm>
            <a:off x="35496" y="41913"/>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a:t>
            </a:r>
            <a:r>
              <a:rPr kumimoji="1" lang="en-US" altLang="ja-JP" sz="2400" dirty="0">
                <a:latin typeface="HG丸ｺﾞｼｯｸM-PRO" panose="020F0600000000000000" pitchFamily="50" charset="-128"/>
                <a:ea typeface="HG丸ｺﾞｼｯｸM-PRO" panose="020F0600000000000000" pitchFamily="50" charset="-128"/>
              </a:rPr>
              <a:t>4</a:t>
            </a:r>
            <a:r>
              <a:rPr kumimoji="1" lang="ja-JP" altLang="en-US" sz="2400" dirty="0" err="1">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イメージパース：船場広場（地区内デッキ）</a:t>
            </a:r>
            <a:r>
              <a:rPr kumimoji="1" lang="ja-JP" altLang="en-US" dirty="0">
                <a:latin typeface="HG丸ｺﾞｼｯｸM-PRO" panose="020F0600000000000000" pitchFamily="50" charset="-128"/>
                <a:ea typeface="HG丸ｺﾞｼｯｸM-PRO" panose="020F0600000000000000" pitchFamily="50" charset="-128"/>
              </a:rPr>
              <a:t>南方向を見る</a:t>
            </a:r>
          </a:p>
        </p:txBody>
      </p:sp>
      <p:pic>
        <p:nvPicPr>
          <p:cNvPr id="1339"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752386"/>
            <a:ext cx="9144000" cy="5763445"/>
          </a:xfrm>
          <a:prstGeom prst="rect">
            <a:avLst/>
          </a:prstGeom>
        </p:spPr>
      </p:pic>
    </p:spTree>
    <p:extLst>
      <p:ext uri="{BB962C8B-B14F-4D97-AF65-F5344CB8AC3E}">
        <p14:creationId xmlns:p14="http://schemas.microsoft.com/office/powerpoint/2010/main" val="295148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5" name="直線コネクタ 4"/>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46" name="テキスト ボックス 10"/>
          <p:cNvSpPr txBox="1"/>
          <p:nvPr/>
        </p:nvSpPr>
        <p:spPr>
          <a:xfrm>
            <a:off x="383344" y="742597"/>
            <a:ext cx="1897967" cy="369332"/>
          </a:xfrm>
          <a:prstGeom prst="rect">
            <a:avLst/>
          </a:prstGeom>
          <a:noFill/>
        </p:spPr>
        <p:txBody>
          <a:bodyPr wrap="squar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駅前広場　鳥瞰</a:t>
            </a:r>
          </a:p>
        </p:txBody>
      </p:sp>
      <p:sp>
        <p:nvSpPr>
          <p:cNvPr id="1347" name="テキスト ボックス 11"/>
          <p:cNvSpPr txBox="1"/>
          <p:nvPr/>
        </p:nvSpPr>
        <p:spPr>
          <a:xfrm>
            <a:off x="4794650" y="723900"/>
            <a:ext cx="2520550" cy="369332"/>
          </a:xfrm>
          <a:prstGeom prst="rect">
            <a:avLst/>
          </a:prstGeom>
          <a:noFill/>
        </p:spPr>
        <p:txBody>
          <a:bodyPr wrap="squar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全体　北西鳥瞰</a:t>
            </a:r>
          </a:p>
        </p:txBody>
      </p:sp>
      <p:sp>
        <p:nvSpPr>
          <p:cNvPr id="1348" name="テキスト ボックス 12"/>
          <p:cNvSpPr txBox="1"/>
          <p:nvPr/>
        </p:nvSpPr>
        <p:spPr>
          <a:xfrm>
            <a:off x="2735796" y="3897052"/>
            <a:ext cx="2179860" cy="369332"/>
          </a:xfrm>
          <a:prstGeom prst="rect">
            <a:avLst/>
          </a:prstGeom>
          <a:noFill/>
        </p:spPr>
        <p:txBody>
          <a:bodyPr wrap="squar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全体　南西鳥瞰</a:t>
            </a:r>
          </a:p>
        </p:txBody>
      </p:sp>
      <p:sp>
        <p:nvSpPr>
          <p:cNvPr id="1349" name="テキスト ボックス 13"/>
          <p:cNvSpPr txBox="1"/>
          <p:nvPr/>
        </p:nvSpPr>
        <p:spPr>
          <a:xfrm>
            <a:off x="4754759" y="3897052"/>
            <a:ext cx="2520550" cy="369332"/>
          </a:xfrm>
          <a:prstGeom prst="rect">
            <a:avLst/>
          </a:prstGeom>
          <a:noFill/>
        </p:spPr>
        <p:txBody>
          <a:bodyPr wrap="square" rtlCol="0">
            <a:spAutoFit/>
          </a:bodyPr>
          <a:lstStyle/>
          <a:p>
            <a:r>
              <a:rPr kumimoji="1" lang="ja-JP" altLang="en-US" dirty="0">
                <a:solidFill>
                  <a:schemeClr val="bg1"/>
                </a:solidFill>
                <a:latin typeface="HG丸ｺﾞｼｯｸM-PRO" panose="020F0600000000000000" pitchFamily="50" charset="-128"/>
                <a:ea typeface="HG丸ｺﾞｼｯｸM-PRO" panose="020F0600000000000000" pitchFamily="50" charset="-128"/>
              </a:rPr>
              <a:t>ホール棟　夜間</a:t>
            </a:r>
          </a:p>
        </p:txBody>
      </p:sp>
      <p:sp>
        <p:nvSpPr>
          <p:cNvPr id="1350"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13</a:t>
            </a:r>
            <a:endParaRPr lang="ja-JP" altLang="en-US" b="1" dirty="0">
              <a:latin typeface="Arial Black" panose="020B0A04020102020204" pitchFamily="34" charset="0"/>
            </a:endParaRPr>
          </a:p>
        </p:txBody>
      </p:sp>
      <p:sp>
        <p:nvSpPr>
          <p:cNvPr id="1351" name="テキスト ボックス 1405"/>
          <p:cNvSpPr txBox="1"/>
          <p:nvPr/>
        </p:nvSpPr>
        <p:spPr>
          <a:xfrm>
            <a:off x="0" y="6515831"/>
            <a:ext cx="7488324" cy="337661"/>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※イメージ</a:t>
            </a:r>
            <a:r>
              <a:rPr lang="ja-JP" altLang="en-US" sz="1600" dirty="0">
                <a:latin typeface="HG丸ｺﾞｼｯｸM-PRO" panose="020F0600000000000000" pitchFamily="50" charset="-128"/>
                <a:ea typeface="HG丸ｺﾞｼｯｸM-PRO" panose="020F0600000000000000" pitchFamily="50" charset="-128"/>
              </a:rPr>
              <a:t>パースは現時点の</a:t>
            </a:r>
            <a:r>
              <a:rPr lang="en-US" altLang="ja-JP" sz="1600" dirty="0">
                <a:latin typeface="HG丸ｺﾞｼｯｸM-PRO" panose="020F0600000000000000" pitchFamily="50" charset="-128"/>
                <a:ea typeface="HG丸ｺﾞｼｯｸM-PRO" panose="020F0600000000000000" pitchFamily="50" charset="-128"/>
              </a:rPr>
              <a:t>CG</a:t>
            </a:r>
            <a:r>
              <a:rPr lang="ja-JP" altLang="en-US" sz="1600" dirty="0">
                <a:latin typeface="HG丸ｺﾞｼｯｸM-PRO" panose="020F0600000000000000" pitchFamily="50" charset="-128"/>
                <a:ea typeface="HG丸ｺﾞｼｯｸM-PRO" panose="020F0600000000000000" pitchFamily="50" charset="-128"/>
              </a:rPr>
              <a:t>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352" name="テキスト ボックス 4"/>
          <p:cNvSpPr txBox="1"/>
          <p:nvPr/>
        </p:nvSpPr>
        <p:spPr>
          <a:xfrm>
            <a:off x="24899" y="10959"/>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a:t>
            </a:r>
            <a:r>
              <a:rPr kumimoji="1" lang="en-US" altLang="ja-JP" sz="2400" dirty="0">
                <a:latin typeface="HG丸ｺﾞｼｯｸM-PRO" panose="020F0600000000000000" pitchFamily="50" charset="-128"/>
                <a:ea typeface="HG丸ｺﾞｼｯｸM-PRO" panose="020F0600000000000000" pitchFamily="50" charset="-128"/>
              </a:rPr>
              <a:t>4</a:t>
            </a:r>
            <a:r>
              <a:rPr kumimoji="1" lang="ja-JP" altLang="en-US" sz="2400" dirty="0" err="1">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イメージパース：箕面船場第一</a:t>
            </a:r>
            <a:r>
              <a:rPr lang="ja-JP" altLang="en-US" sz="2400" dirty="0">
                <a:latin typeface="HG丸ｺﾞｼｯｸM-PRO" panose="020F0600000000000000" pitchFamily="50" charset="-128"/>
                <a:ea typeface="HG丸ｺﾞｼｯｸM-PRO" panose="020F0600000000000000" pitchFamily="50" charset="-128"/>
              </a:rPr>
              <a:t>駐輪場（歩行者通路）</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353"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98" y="752386"/>
            <a:ext cx="9144000" cy="5778785"/>
          </a:xfrm>
          <a:prstGeom prst="rect">
            <a:avLst/>
          </a:prstGeom>
        </p:spPr>
      </p:pic>
    </p:spTree>
    <p:extLst>
      <p:ext uri="{BB962C8B-B14F-4D97-AF65-F5344CB8AC3E}">
        <p14:creationId xmlns:p14="http://schemas.microsoft.com/office/powerpoint/2010/main" val="37469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正方形/長方形 3"/>
          <p:cNvSpPr/>
          <p:nvPr/>
        </p:nvSpPr>
        <p:spPr>
          <a:xfrm>
            <a:off x="0" y="10959"/>
            <a:ext cx="9144000" cy="741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60"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61"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14</a:t>
            </a:r>
            <a:endParaRPr lang="ja-JP" altLang="en-US" b="1" dirty="0">
              <a:latin typeface="Arial Black" panose="020B0A04020102020204" pitchFamily="34" charset="0"/>
            </a:endParaRPr>
          </a:p>
        </p:txBody>
      </p:sp>
      <p:sp>
        <p:nvSpPr>
          <p:cNvPr id="1362" name="テキスト ボックス 1409"/>
          <p:cNvSpPr txBox="1"/>
          <p:nvPr/>
        </p:nvSpPr>
        <p:spPr>
          <a:xfrm>
            <a:off x="0" y="6515831"/>
            <a:ext cx="7488324" cy="337661"/>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※イメージ</a:t>
            </a:r>
            <a:r>
              <a:rPr lang="ja-JP" altLang="en-US" sz="1600" dirty="0">
                <a:latin typeface="HG丸ｺﾞｼｯｸM-PRO" panose="020F0600000000000000" pitchFamily="50" charset="-128"/>
                <a:ea typeface="HG丸ｺﾞｼｯｸM-PRO" panose="020F0600000000000000" pitchFamily="50" charset="-128"/>
              </a:rPr>
              <a:t>パースは現時点の</a:t>
            </a:r>
            <a:r>
              <a:rPr lang="en-US" altLang="ja-JP" sz="1600" dirty="0">
                <a:latin typeface="HG丸ｺﾞｼｯｸM-PRO" panose="020F0600000000000000" pitchFamily="50" charset="-128"/>
                <a:ea typeface="HG丸ｺﾞｼｯｸM-PRO" panose="020F0600000000000000" pitchFamily="50" charset="-128"/>
              </a:rPr>
              <a:t>CG</a:t>
            </a:r>
            <a:r>
              <a:rPr lang="ja-JP" altLang="en-US" sz="1600" dirty="0">
                <a:latin typeface="HG丸ｺﾞｼｯｸM-PRO" panose="020F0600000000000000" pitchFamily="50" charset="-128"/>
                <a:ea typeface="HG丸ｺﾞｼｯｸM-PRO" panose="020F0600000000000000" pitchFamily="50" charset="-128"/>
              </a:rPr>
              <a:t>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363" name="テキスト ボックス 4"/>
          <p:cNvSpPr txBox="1"/>
          <p:nvPr/>
        </p:nvSpPr>
        <p:spPr>
          <a:xfrm>
            <a:off x="24899" y="10959"/>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a:t>
            </a:r>
            <a:r>
              <a:rPr kumimoji="1" lang="en-US" altLang="ja-JP" sz="2400" dirty="0">
                <a:latin typeface="HG丸ｺﾞｼｯｸM-PRO" panose="020F0600000000000000" pitchFamily="50" charset="-128"/>
                <a:ea typeface="HG丸ｺﾞｼｯｸM-PRO" panose="020F0600000000000000" pitchFamily="50" charset="-128"/>
              </a:rPr>
              <a:t>4</a:t>
            </a:r>
            <a:r>
              <a:rPr kumimoji="1" lang="ja-JP" altLang="en-US" sz="2400" dirty="0" err="1">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イメージパース：船場広場（</a:t>
            </a:r>
            <a:r>
              <a:rPr lang="ja-JP" altLang="en-US" sz="2400" dirty="0">
                <a:latin typeface="HG丸ｺﾞｼｯｸM-PRO" panose="020F0600000000000000" pitchFamily="50" charset="-128"/>
                <a:ea typeface="HG丸ｺﾞｼｯｸM-PRO" panose="020F0600000000000000" pitchFamily="50" charset="-128"/>
              </a:rPr>
              <a:t>駅前広場）</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364" name="図 3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639" y="719194"/>
            <a:ext cx="8440724" cy="5827287"/>
          </a:xfrm>
          <a:prstGeom prst="rect">
            <a:avLst/>
          </a:prstGeom>
        </p:spPr>
      </p:pic>
    </p:spTree>
    <p:extLst>
      <p:ext uri="{BB962C8B-B14F-4D97-AF65-F5344CB8AC3E}">
        <p14:creationId xmlns:p14="http://schemas.microsoft.com/office/powerpoint/2010/main" val="29771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Rectangle 468"/>
          <p:cNvSpPr>
            <a:spLocks noChangeArrowheads="1"/>
          </p:cNvSpPr>
          <p:nvPr/>
        </p:nvSpPr>
        <p:spPr>
          <a:xfrm>
            <a:off x="0" y="0"/>
            <a:ext cx="9144000" cy="6858000"/>
          </a:xfrm>
          <a:prstGeom prst="rect">
            <a:avLst/>
          </a:prstGeom>
          <a:noFill/>
          <a:ln w="9525">
            <a:miter/>
          </a:ln>
        </p:spPr>
        <p:txBody>
          <a:bodyPr wrap="none" anchor="ct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a:defRPr kumimoji="1" sz="1800" b="0" i="0" u="none" kern="1200" baseline="0">
                <a:solidFill>
                  <a:schemeClr val="tx1"/>
                </a:solidFill>
                <a:effectLst/>
                <a:latin typeface="Arial" pitchFamily="39" charset="0"/>
                <a:ea typeface="ＭＳ Ｐゴシック" pitchFamily="55" charset="-128"/>
              </a:defRPr>
            </a:lvl6pPr>
            <a:lvl7pPr marL="1828800">
              <a:defRPr kumimoji="1" sz="1800" b="0" i="0" u="none" kern="1200" baseline="0">
                <a:solidFill>
                  <a:schemeClr val="tx1"/>
                </a:solidFill>
                <a:effectLst/>
                <a:latin typeface="Arial" pitchFamily="39" charset="0"/>
                <a:ea typeface="ＭＳ Ｐゴシック" pitchFamily="55" charset="-128"/>
              </a:defRPr>
            </a:lvl7pPr>
            <a:lvl8pPr marL="1828800">
              <a:defRPr kumimoji="1" sz="1800" b="0" i="0" u="none" kern="1200" baseline="0">
                <a:solidFill>
                  <a:schemeClr val="tx1"/>
                </a:solidFill>
                <a:effectLst/>
                <a:latin typeface="Arial" pitchFamily="39" charset="0"/>
                <a:ea typeface="ＭＳ Ｐゴシック" pitchFamily="55" charset="-128"/>
              </a:defRPr>
            </a:lvl8pPr>
            <a:lvl9pPr marL="1828800">
              <a:defRPr kumimoji="1" sz="1800" b="0" i="0" u="none" kern="1200" baseline="0">
                <a:solidFill>
                  <a:schemeClr val="tx1"/>
                </a:solidFill>
                <a:effectLst/>
                <a:latin typeface="Arial" pitchFamily="39" charset="0"/>
                <a:ea typeface="ＭＳ Ｐゴシック" pitchFamily="55" charset="-128"/>
              </a:defRPr>
            </a:lvl9pPr>
          </a:lstStyle>
          <a:p>
            <a:pPr algn="ctr" fontAlgn="base"/>
            <a:endParaRPr dirty="0"/>
          </a:p>
          <a:p>
            <a:pPr algn="l" fontAlgn="base"/>
            <a:r>
              <a:rPr lang="ja-JP" altLang="en-US" sz="4000" u="none" dirty="0">
                <a:ea typeface="HGP創英角ｺﾞｼｯｸUB" pitchFamily="55" charset="-128"/>
              </a:rPr>
              <a:t>　３．工事計画</a:t>
            </a:r>
            <a:endParaRPr sz="4000" dirty="0">
              <a:ln/>
              <a:latin typeface="HGP創英角ｺﾞｼｯｸUB"/>
              <a:ea typeface="HGP創英角ｺﾞｼｯｸUB"/>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r>
              <a:rPr lang="ja-JP" altLang="en-US" sz="2800" u="none" dirty="0">
                <a:solidFill>
                  <a:schemeClr val="bg1"/>
                </a:solidFill>
                <a:effectLst>
                  <a:outerShdw blurRad="38100" dist="38100" dir="2700000" algn="tl">
                    <a:srgbClr val="000000"/>
                  </a:outerShdw>
                </a:effectLst>
                <a:ea typeface="HGP創英角ｺﾞｼｯｸUB" pitchFamily="55" charset="-128"/>
              </a:rPr>
              <a:t>　　　　　　　　</a:t>
            </a:r>
          </a:p>
        </p:txBody>
      </p:sp>
      <p:sp>
        <p:nvSpPr>
          <p:cNvPr id="1371"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15</a:t>
            </a:r>
            <a:endParaRPr lang="ja-JP" altLang="en-US" b="1" dirty="0">
              <a:latin typeface="Arial Black" panose="020B0A04020102020204" pitchFamily="34" charset="0"/>
            </a:endParaRPr>
          </a:p>
        </p:txBody>
      </p:sp>
    </p:spTree>
    <p:extLst>
      <p:ext uri="{BB962C8B-B14F-4D97-AF65-F5344CB8AC3E}">
        <p14:creationId xmlns:p14="http://schemas.microsoft.com/office/powerpoint/2010/main" val="127921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Rectangle 468"/>
          <p:cNvSpPr>
            <a:spLocks noChangeArrowheads="1"/>
          </p:cNvSpPr>
          <p:nvPr/>
        </p:nvSpPr>
        <p:spPr>
          <a:xfrm>
            <a:off x="0" y="0"/>
            <a:ext cx="9144000" cy="6858000"/>
          </a:xfrm>
          <a:prstGeom prst="rect">
            <a:avLst/>
          </a:prstGeom>
          <a:noFill/>
          <a:ln w="9525">
            <a:miter/>
          </a:ln>
        </p:spPr>
        <p:txBody>
          <a:bodyPr wrap="none" anchor="ct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a:defRPr kumimoji="1" sz="1800" b="0" i="0" u="none" kern="1200" baseline="0">
                <a:solidFill>
                  <a:schemeClr val="tx1"/>
                </a:solidFill>
                <a:effectLst/>
                <a:latin typeface="Arial" pitchFamily="39" charset="0"/>
                <a:ea typeface="ＭＳ Ｐゴシック" pitchFamily="55" charset="-128"/>
              </a:defRPr>
            </a:lvl6pPr>
            <a:lvl7pPr marL="1828800">
              <a:defRPr kumimoji="1" sz="1800" b="0" i="0" u="none" kern="1200" baseline="0">
                <a:solidFill>
                  <a:schemeClr val="tx1"/>
                </a:solidFill>
                <a:effectLst/>
                <a:latin typeface="Arial" pitchFamily="39" charset="0"/>
                <a:ea typeface="ＭＳ Ｐゴシック" pitchFamily="55" charset="-128"/>
              </a:defRPr>
            </a:lvl7pPr>
            <a:lvl8pPr marL="1828800">
              <a:defRPr kumimoji="1" sz="1800" b="0" i="0" u="none" kern="1200" baseline="0">
                <a:solidFill>
                  <a:schemeClr val="tx1"/>
                </a:solidFill>
                <a:effectLst/>
                <a:latin typeface="Arial" pitchFamily="39" charset="0"/>
                <a:ea typeface="ＭＳ Ｐゴシック" pitchFamily="55" charset="-128"/>
              </a:defRPr>
            </a:lvl8pPr>
            <a:lvl9pPr marL="1828800">
              <a:defRPr kumimoji="1" sz="1800" b="0" i="0" u="none" kern="1200" baseline="0">
                <a:solidFill>
                  <a:schemeClr val="tx1"/>
                </a:solidFill>
                <a:effectLst/>
                <a:latin typeface="Arial" pitchFamily="39" charset="0"/>
                <a:ea typeface="ＭＳ Ｐゴシック" pitchFamily="55" charset="-128"/>
              </a:defRPr>
            </a:lvl9pPr>
          </a:lstStyle>
          <a:p>
            <a:pPr algn="ctr" fontAlgn="base"/>
            <a:endParaRPr dirty="0"/>
          </a:p>
        </p:txBody>
      </p:sp>
      <p:sp>
        <p:nvSpPr>
          <p:cNvPr id="1378"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16</a:t>
            </a:r>
            <a:endParaRPr lang="ja-JP" altLang="en-US" b="1" dirty="0">
              <a:latin typeface="Arial Black" panose="020B0A04020102020204" pitchFamily="34" charset="0"/>
            </a:endParaRPr>
          </a:p>
        </p:txBody>
      </p:sp>
      <p:cxnSp>
        <p:nvCxnSpPr>
          <p:cNvPr id="1379"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80" name="テキスト ボックス 2390"/>
          <p:cNvSpPr txBox="1"/>
          <p:nvPr/>
        </p:nvSpPr>
        <p:spPr>
          <a:xfrm>
            <a:off x="35496" y="41913"/>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3-1.工事工程（予定）</a:t>
            </a:r>
          </a:p>
        </p:txBody>
      </p:sp>
      <p:sp>
        <p:nvSpPr>
          <p:cNvPr id="1381" name="テキスト ボックス 349"/>
          <p:cNvSpPr txBox="1"/>
          <p:nvPr/>
        </p:nvSpPr>
        <p:spPr>
          <a:xfrm>
            <a:off x="756000" y="5982896"/>
            <a:ext cx="8742329" cy="830104"/>
          </a:xfrm>
          <a:prstGeom prst="rect">
            <a:avLst/>
          </a:prstGeom>
          <a:noFill/>
        </p:spPr>
        <p:txBody>
          <a:bodyPr wrap="square" rtlCol="0" anchor="b">
            <a:spAutoFit/>
          </a:bodyPr>
          <a:lstStyle/>
          <a:p>
            <a:r>
              <a:rPr kumimoji="1" lang="ja-JP" altLang="en-US" sz="1600" u="none" dirty="0">
                <a:effectLst/>
                <a:latin typeface="HG丸ｺﾞｼｯｸM-PRO"/>
                <a:ea typeface="HG丸ｺﾞｼｯｸM-PRO"/>
                <a:cs typeface="+mn-lt"/>
              </a:rPr>
              <a:t>・作業時間：</a:t>
            </a:r>
            <a:r>
              <a:rPr lang="ja-JP" altLang="en-US" sz="1600" u="none" dirty="0">
                <a:effectLst/>
                <a:latin typeface="HG丸ｺﾞｼｯｸM-PRO"/>
                <a:ea typeface="HG丸ｺﾞｼｯｸM-PRO"/>
                <a:cs typeface="+mn-lt"/>
              </a:rPr>
              <a:t>原則</a:t>
            </a:r>
            <a:r>
              <a:rPr lang="ja-JP" altLang="en-US" sz="1600" dirty="0">
                <a:effectLst/>
                <a:latin typeface="HG丸ｺﾞｼｯｸM-PRO"/>
                <a:ea typeface="HG丸ｺﾞｼｯｸM-PRO"/>
                <a:cs typeface="+mn-lt"/>
              </a:rPr>
              <a:t>として午前</a:t>
            </a:r>
            <a:r>
              <a:rPr lang="en-US" altLang="ja-JP" sz="1600" dirty="0">
                <a:effectLst/>
                <a:latin typeface="HG丸ｺﾞｼｯｸM-PRO"/>
                <a:ea typeface="HG丸ｺﾞｼｯｸM-PRO"/>
                <a:cs typeface="+mn-lt"/>
              </a:rPr>
              <a:t>8時から午後6時30分まで</a:t>
            </a:r>
            <a:endParaRPr sz="1600">
              <a:solidFill>
                <a:schemeClr val="tx1"/>
              </a:solidFill>
              <a:effectLst/>
              <a:latin typeface="HG丸ｺﾞｼｯｸM-PRO"/>
              <a:ea typeface="HG丸ｺﾞｼｯｸM-PRO"/>
              <a:cs typeface="+mn-lt"/>
            </a:endParaRPr>
          </a:p>
          <a:p>
            <a:r>
              <a:rPr lang="en-US" altLang="ja-JP" sz="1600" dirty="0">
                <a:effectLst/>
                <a:latin typeface="HG丸ｺﾞｼｯｸM-PRO"/>
                <a:ea typeface="HG丸ｺﾞｼｯｸM-PRO"/>
                <a:cs typeface="+mn-lt"/>
              </a:rPr>
              <a:t>　　　　　　</a:t>
            </a:r>
            <a:r>
              <a:rPr kumimoji="1" lang="en-US" altLang="ja-JP" sz="1600" dirty="0">
                <a:solidFill>
                  <a:schemeClr val="tx1"/>
                </a:solidFill>
                <a:effectLst/>
                <a:latin typeface="HG丸ｺﾞｼｯｸM-PRO"/>
                <a:ea typeface="HG丸ｺﾞｼｯｸM-PRO"/>
                <a:cs typeface="+mn-lt"/>
              </a:rPr>
              <a:t>※一部の</a:t>
            </a:r>
            <a:r>
              <a:rPr kumimoji="1" lang="ja-JP" altLang="en-US" sz="1600" dirty="0">
                <a:solidFill>
                  <a:schemeClr val="tx1"/>
                </a:solidFill>
                <a:effectLst/>
                <a:latin typeface="HG丸ｺﾞｼｯｸM-PRO"/>
                <a:ea typeface="HG丸ｺﾞｼｯｸM-PRO"/>
                <a:cs typeface="+mn-lt"/>
              </a:rPr>
              <a:t>工事については、夜間</a:t>
            </a:r>
            <a:r>
              <a:rPr kumimoji="1" lang="en-US" altLang="ja-JP" sz="1600" dirty="0">
                <a:solidFill>
                  <a:schemeClr val="tx1"/>
                </a:solidFill>
                <a:effectLst/>
                <a:latin typeface="HG丸ｺﾞｼｯｸM-PRO"/>
                <a:ea typeface="HG丸ｺﾞｼｯｸM-PRO"/>
                <a:cs typeface="+mn-lt"/>
              </a:rPr>
              <a:t>(午後9時から翌午前6時まで)</a:t>
            </a:r>
            <a:r>
              <a:rPr kumimoji="1" lang="ja-JP" altLang="en-US" sz="1600" dirty="0">
                <a:solidFill>
                  <a:schemeClr val="tx1"/>
                </a:solidFill>
                <a:effectLst/>
                <a:latin typeface="HG丸ｺﾞｼｯｸM-PRO"/>
                <a:ea typeface="HG丸ｺﾞｼｯｸM-PRO"/>
                <a:cs typeface="+mn-lt"/>
              </a:rPr>
              <a:t>工事有</a:t>
            </a:r>
            <a:endParaRPr lang="en-US" altLang="ja-JP" sz="1600" dirty="0">
              <a:effectLst/>
              <a:latin typeface="HG丸ｺﾞｼｯｸM-PRO"/>
              <a:ea typeface="HG丸ｺﾞｼｯｸM-PRO"/>
              <a:cs typeface="+mn-lt"/>
            </a:endParaRPr>
          </a:p>
          <a:p>
            <a:r>
              <a:rPr kumimoji="1" lang="ja-JP" altLang="en-US" sz="1600" dirty="0">
                <a:solidFill>
                  <a:schemeClr val="tx1"/>
                </a:solidFill>
                <a:effectLst/>
                <a:latin typeface="HG丸ｺﾞｼｯｸM-PRO"/>
                <a:ea typeface="HG丸ｺﾞｼｯｸM-PRO"/>
                <a:cs typeface="+mn-lt"/>
              </a:rPr>
              <a:t>・休　　日：原則として日曜日</a:t>
            </a:r>
          </a:p>
        </p:txBody>
      </p:sp>
      <p:pic>
        <p:nvPicPr>
          <p:cNvPr id="1382" name="図 440"/>
          <p:cNvPicPr>
            <a:picLocks noChangeAspect="1"/>
          </p:cNvPicPr>
          <p:nvPr/>
        </p:nvPicPr>
        <p:blipFill>
          <a:blip r:embed="rId3"/>
          <a:stretch>
            <a:fillRect/>
          </a:stretch>
        </p:blipFill>
        <p:spPr>
          <a:xfrm>
            <a:off x="889217" y="608182"/>
            <a:ext cx="7365568" cy="5097928"/>
          </a:xfrm>
          <a:prstGeom prst="rect">
            <a:avLst/>
          </a:prstGeom>
        </p:spPr>
      </p:pic>
      <p:sp>
        <p:nvSpPr>
          <p:cNvPr id="1383" name="テキスト ボックス 449"/>
          <p:cNvSpPr txBox="1"/>
          <p:nvPr/>
        </p:nvSpPr>
        <p:spPr>
          <a:xfrm>
            <a:off x="591296" y="5643830"/>
            <a:ext cx="8762372" cy="337661"/>
          </a:xfrm>
          <a:prstGeom prst="rect">
            <a:avLst/>
          </a:prstGeom>
          <a:noFill/>
        </p:spPr>
        <p:txBody>
          <a:bodyPr wrap="square" rtlCol="0" anchor="b">
            <a:spAutoFit/>
          </a:bodyPr>
          <a:lstStyle/>
          <a:p>
            <a:pPr algn="l"/>
            <a:r>
              <a:rPr kumimoji="1" lang="ja-JP" altLang="en-US" sz="1600" dirty="0">
                <a:solidFill>
                  <a:schemeClr val="tx1"/>
                </a:solidFill>
                <a:effectLst/>
                <a:latin typeface="HG丸ｺﾞｼｯｸM-PRO"/>
                <a:ea typeface="HG丸ｺﾞｼｯｸM-PRO"/>
                <a:cs typeface="+mn-lt"/>
              </a:rPr>
              <a:t>※船場広場（駅前広場）及び箕面船場第二駐輪場は、令和5年度に供用予定</a:t>
            </a:r>
          </a:p>
        </p:txBody>
      </p:sp>
    </p:spTree>
    <p:extLst>
      <p:ext uri="{BB962C8B-B14F-4D97-AF65-F5344CB8AC3E}">
        <p14:creationId xmlns:p14="http://schemas.microsoft.com/office/powerpoint/2010/main" val="35036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 name="テキスト 1502"/>
          <p:cNvSpPr txBox="1">
            <a:spLocks noChangeArrowheads="1"/>
          </p:cNvSpPr>
          <p:nvPr/>
        </p:nvSpPr>
        <p:spPr>
          <a:xfrm>
            <a:off x="-4068" y="6093000"/>
            <a:ext cx="9148069" cy="583883"/>
          </a:xfrm>
          <a:prstGeom prst="rect">
            <a:avLst/>
          </a:prstGeom>
          <a:noFill/>
          <a:ln>
            <a:miter/>
          </a:ln>
        </p:spPr>
        <p:txBody>
          <a:bodyPr vert="horz" wrap="square">
            <a:spAutoFit/>
          </a:bodyPr>
          <a:lstStyle/>
          <a:p>
            <a:pPr fontAlgn="base" latinLnBrk="0"/>
            <a:r>
              <a:rPr lang="ja-JP" altLang="en-US" sz="1600">
                <a:latin typeface="HG丸ｺﾞｼｯｸM-PRO"/>
                <a:ea typeface="HG丸ｺﾞｼｯｸM-PRO"/>
              </a:rPr>
              <a:t>　・工事関係車両は、決められた運行経路を厳守、周辺道路への違法駐車禁止を徹底。</a:t>
            </a:r>
          </a:p>
          <a:p>
            <a:pPr fontAlgn="base" latinLnBrk="0"/>
            <a:r>
              <a:rPr lang="ja-JP" altLang="en-US" sz="1600">
                <a:latin typeface="HG丸ｺﾞｼｯｸM-PRO"/>
                <a:ea typeface="HG丸ｺﾞｼｯｸM-PRO"/>
              </a:rPr>
              <a:t>　・工事車両関係者には、交通関係の法規を遵守し、交通事故防止に努める。</a:t>
            </a:r>
          </a:p>
        </p:txBody>
      </p:sp>
      <p:cxnSp>
        <p:nvCxnSpPr>
          <p:cNvPr id="1390"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91" name="テキスト ボックス 4"/>
          <p:cNvSpPr txBox="1"/>
          <p:nvPr/>
        </p:nvSpPr>
        <p:spPr>
          <a:xfrm>
            <a:off x="35496" y="41913"/>
            <a:ext cx="9144000" cy="46077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3-2.工事車両運行経路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392"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17</a:t>
            </a:r>
            <a:endParaRPr lang="ja-JP" altLang="en-US" b="1" dirty="0">
              <a:latin typeface="Arial Black" panose="020B0A04020102020204" pitchFamily="34" charset="0"/>
            </a:endParaRPr>
          </a:p>
        </p:txBody>
      </p:sp>
      <p:pic>
        <p:nvPicPr>
          <p:cNvPr id="1393" name="図 26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04000" y="647263"/>
            <a:ext cx="6313897" cy="5407449"/>
          </a:xfrm>
          <a:prstGeom prst="rect">
            <a:avLst/>
          </a:prstGeom>
        </p:spPr>
      </p:pic>
      <p:grpSp>
        <p:nvGrpSpPr>
          <p:cNvPr id="1394" name="グループ化 261"/>
          <p:cNvGrpSpPr/>
          <p:nvPr/>
        </p:nvGrpSpPr>
        <p:grpSpPr>
          <a:xfrm>
            <a:off x="7956000" y="549000"/>
            <a:ext cx="444500" cy="740560"/>
            <a:chOff x="9207500" y="1007388"/>
            <a:chExt cx="444500" cy="740560"/>
          </a:xfrm>
        </p:grpSpPr>
        <p:sp>
          <p:nvSpPr>
            <p:cNvPr id="1395" name="楕円 7"/>
            <p:cNvSpPr/>
            <p:nvPr/>
          </p:nvSpPr>
          <p:spPr>
            <a:xfrm>
              <a:off x="9207500" y="1290758"/>
              <a:ext cx="444500" cy="4571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6" name="二等辺三角形 8"/>
            <p:cNvSpPr/>
            <p:nvPr/>
          </p:nvSpPr>
          <p:spPr>
            <a:xfrm>
              <a:off x="9360297" y="1301820"/>
              <a:ext cx="138906" cy="435065"/>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7" name="テキスト ボックス 12"/>
            <p:cNvSpPr txBox="1"/>
            <p:nvPr/>
          </p:nvSpPr>
          <p:spPr>
            <a:xfrm flipH="1">
              <a:off x="9276953" y="1007388"/>
              <a:ext cx="375047" cy="369332"/>
            </a:xfrm>
            <a:prstGeom prst="rect">
              <a:avLst/>
            </a:prstGeom>
            <a:noFill/>
          </p:spPr>
          <p:txBody>
            <a:bodyPr wrap="square" rtlCol="0">
              <a:spAutoFit/>
            </a:bodyPr>
            <a:lstStyle/>
            <a:p>
              <a:r>
                <a:rPr kumimoji="1" lang="en-US" altLang="ja-JP" dirty="0"/>
                <a:t>N</a:t>
              </a:r>
              <a:endParaRPr kumimoji="1" lang="ja-JP" altLang="en-US" dirty="0"/>
            </a:p>
          </p:txBody>
        </p:sp>
      </p:grpSp>
      <p:sp>
        <p:nvSpPr>
          <p:cNvPr id="1398" name="四角形: 角を丸くする 265"/>
          <p:cNvSpPr/>
          <p:nvPr/>
        </p:nvSpPr>
        <p:spPr>
          <a:xfrm>
            <a:off x="1634928" y="4661159"/>
            <a:ext cx="2380247" cy="1328064"/>
          </a:xfrm>
          <a:prstGeom prst="roundRect">
            <a:avLst/>
          </a:prstGeom>
          <a:solidFill>
            <a:schemeClr val="accent4">
              <a:lumMod val="40000"/>
              <a:lumOff val="60000"/>
              <a:alpha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99" name="直線矢印コネクタ 266"/>
          <p:cNvCxnSpPr>
            <a:cxnSpLocks/>
          </p:cNvCxnSpPr>
          <p:nvPr/>
        </p:nvCxnSpPr>
        <p:spPr>
          <a:xfrm>
            <a:off x="1889250" y="5337876"/>
            <a:ext cx="742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00" name="直線矢印コネクタ 267"/>
          <p:cNvCxnSpPr>
            <a:cxnSpLocks/>
          </p:cNvCxnSpPr>
          <p:nvPr/>
        </p:nvCxnSpPr>
        <p:spPr>
          <a:xfrm>
            <a:off x="1889250" y="4942467"/>
            <a:ext cx="7428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01" name="楕円 268"/>
          <p:cNvSpPr/>
          <p:nvPr/>
        </p:nvSpPr>
        <p:spPr>
          <a:xfrm>
            <a:off x="2145075" y="5607431"/>
            <a:ext cx="276728" cy="26695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2" name="テキスト ボックス 269"/>
          <p:cNvSpPr txBox="1"/>
          <p:nvPr/>
        </p:nvSpPr>
        <p:spPr>
          <a:xfrm>
            <a:off x="2795783" y="4794220"/>
            <a:ext cx="1016000" cy="276106"/>
          </a:xfrm>
          <a:prstGeom prst="rect">
            <a:avLst/>
          </a:prstGeom>
          <a:noFill/>
        </p:spPr>
        <p:txBody>
          <a:bodyPr wrap="square" rtlCol="0">
            <a:spAutoFit/>
          </a:bodyPr>
          <a:lstStyle/>
          <a:p>
            <a:r>
              <a:rPr kumimoji="1" lang="en-US" altLang="ja-JP" sz="1200" b="1" dirty="0">
                <a:effectLst>
                  <a:outerShdw blurRad="38100" dist="38100" dir="2700000" algn="tl">
                    <a:srgbClr val="000000">
                      <a:alpha val="43137"/>
                    </a:srgbClr>
                  </a:outerShdw>
                </a:effectLst>
                <a:latin typeface="HG丸ｺﾞｼｯｸM-PRO"/>
                <a:ea typeface="HG丸ｺﾞｼｯｸM-PRO"/>
                <a:cs typeface="+mn-lt"/>
              </a:rPr>
              <a:t>:</a:t>
            </a:r>
            <a:r>
              <a:rPr lang="ja-JP" altLang="en-US" sz="1200" b="1" dirty="0">
                <a:effectLst>
                  <a:outerShdw blurRad="38100" dist="38100" dir="2700000" algn="tl">
                    <a:srgbClr val="000000">
                      <a:alpha val="43137"/>
                    </a:srgbClr>
                  </a:outerShdw>
                </a:effectLst>
                <a:latin typeface="HG丸ｺﾞｼｯｸM-PRO"/>
                <a:ea typeface="HG丸ｺﾞｼｯｸM-PRO"/>
                <a:cs typeface="+mn-lt"/>
              </a:rPr>
              <a:t> </a:t>
            </a:r>
            <a:r>
              <a:rPr kumimoji="1" lang="ja-JP" altLang="en-US" sz="1200" b="1" dirty="0">
                <a:effectLst>
                  <a:outerShdw blurRad="38100" dist="38100" dir="2700000" algn="tl">
                    <a:srgbClr val="000000">
                      <a:alpha val="43137"/>
                    </a:srgbClr>
                  </a:outerShdw>
                </a:effectLst>
                <a:latin typeface="HG丸ｺﾞｼｯｸM-PRO"/>
                <a:ea typeface="HG丸ｺﾞｼｯｸM-PRO"/>
                <a:cs typeface="+mn-lt"/>
              </a:rPr>
              <a:t>搬入経路</a:t>
            </a:r>
            <a:endParaRPr b="1">
              <a:latin typeface="HG丸ｺﾞｼｯｸM-PRO"/>
              <a:ea typeface="HG丸ｺﾞｼｯｸM-PRO"/>
              <a:cs typeface="+mn-lt"/>
            </a:endParaRPr>
          </a:p>
        </p:txBody>
      </p:sp>
      <p:sp>
        <p:nvSpPr>
          <p:cNvPr id="1403" name="テキスト ボックス 270"/>
          <p:cNvSpPr txBox="1"/>
          <p:nvPr/>
        </p:nvSpPr>
        <p:spPr>
          <a:xfrm>
            <a:off x="2795783" y="5181926"/>
            <a:ext cx="1016000" cy="276106"/>
          </a:xfrm>
          <a:prstGeom prst="rect">
            <a:avLst/>
          </a:prstGeom>
          <a:noFill/>
        </p:spPr>
        <p:txBody>
          <a:bodyPr wrap="square" rtlCol="0">
            <a:spAutoFit/>
          </a:bodyPr>
          <a:lstStyle/>
          <a:p>
            <a:r>
              <a:rPr kumimoji="1" lang="en-US" altLang="ja-JP" sz="1200" b="1" dirty="0">
                <a:effectLst>
                  <a:outerShdw blurRad="38100" dist="38100" dir="2700000" algn="tl">
                    <a:srgbClr val="000000">
                      <a:alpha val="43137"/>
                    </a:srgbClr>
                  </a:outerShdw>
                </a:effectLst>
                <a:latin typeface="HG丸ｺﾞｼｯｸM-PRO"/>
                <a:ea typeface="HG丸ｺﾞｼｯｸM-PRO"/>
                <a:cs typeface="+mn-lt"/>
              </a:rPr>
              <a:t>:</a:t>
            </a:r>
            <a:r>
              <a:rPr lang="ja-JP" altLang="en-US" sz="1200" b="1" dirty="0">
                <a:effectLst>
                  <a:outerShdw blurRad="38100" dist="38100" dir="2700000" algn="tl">
                    <a:srgbClr val="000000">
                      <a:alpha val="43137"/>
                    </a:srgbClr>
                  </a:outerShdw>
                </a:effectLst>
                <a:latin typeface="HG丸ｺﾞｼｯｸM-PRO"/>
                <a:ea typeface="HG丸ｺﾞｼｯｸM-PRO"/>
                <a:cs typeface="+mn-lt"/>
              </a:rPr>
              <a:t> </a:t>
            </a:r>
            <a:r>
              <a:rPr kumimoji="1" lang="ja-JP" altLang="en-US" sz="1200" b="1" dirty="0">
                <a:effectLst>
                  <a:outerShdw blurRad="38100" dist="38100" dir="2700000" algn="tl">
                    <a:srgbClr val="000000">
                      <a:alpha val="43137"/>
                    </a:srgbClr>
                  </a:outerShdw>
                </a:effectLst>
                <a:latin typeface="HG丸ｺﾞｼｯｸM-PRO"/>
                <a:ea typeface="HG丸ｺﾞｼｯｸM-PRO"/>
                <a:cs typeface="+mn-lt"/>
              </a:rPr>
              <a:t>搬</a:t>
            </a:r>
            <a:r>
              <a:rPr lang="ja-JP" altLang="en-US" sz="1200" b="1" dirty="0">
                <a:effectLst>
                  <a:outerShdw blurRad="38100" dist="38100" dir="2700000" algn="tl">
                    <a:srgbClr val="000000">
                      <a:alpha val="43137"/>
                    </a:srgbClr>
                  </a:outerShdw>
                </a:effectLst>
                <a:latin typeface="HG丸ｺﾞｼｯｸM-PRO"/>
                <a:ea typeface="HG丸ｺﾞｼｯｸM-PRO"/>
                <a:cs typeface="+mn-lt"/>
              </a:rPr>
              <a:t>出</a:t>
            </a:r>
            <a:r>
              <a:rPr kumimoji="1" lang="ja-JP" altLang="en-US" sz="1200" b="1" dirty="0">
                <a:effectLst>
                  <a:outerShdw blurRad="38100" dist="38100" dir="2700000" algn="tl">
                    <a:srgbClr val="000000">
                      <a:alpha val="43137"/>
                    </a:srgbClr>
                  </a:outerShdw>
                </a:effectLst>
                <a:latin typeface="HG丸ｺﾞｼｯｸM-PRO"/>
                <a:ea typeface="HG丸ｺﾞｼｯｸM-PRO"/>
                <a:cs typeface="+mn-lt"/>
              </a:rPr>
              <a:t>経路</a:t>
            </a:r>
            <a:endParaRPr b="1">
              <a:latin typeface="HG丸ｺﾞｼｯｸM-PRO"/>
              <a:ea typeface="HG丸ｺﾞｼｯｸM-PRO"/>
              <a:cs typeface="+mn-lt"/>
            </a:endParaRPr>
          </a:p>
        </p:txBody>
      </p:sp>
      <p:sp>
        <p:nvSpPr>
          <p:cNvPr id="1404" name="テキスト ボックス 271"/>
          <p:cNvSpPr txBox="1"/>
          <p:nvPr/>
        </p:nvSpPr>
        <p:spPr>
          <a:xfrm>
            <a:off x="2795783" y="5597387"/>
            <a:ext cx="1016000" cy="276106"/>
          </a:xfrm>
          <a:prstGeom prst="rect">
            <a:avLst/>
          </a:prstGeom>
          <a:noFill/>
        </p:spPr>
        <p:txBody>
          <a:bodyPr wrap="square" rtlCol="0">
            <a:spAutoFit/>
          </a:bodyPr>
          <a:lstStyle/>
          <a:p>
            <a:r>
              <a:rPr kumimoji="1" lang="en-US" altLang="ja-JP" sz="1200" b="1" dirty="0">
                <a:effectLst>
                  <a:outerShdw blurRad="38100" dist="38100" dir="2700000" algn="tl">
                    <a:srgbClr val="000000">
                      <a:alpha val="43137"/>
                    </a:srgbClr>
                  </a:outerShdw>
                </a:effectLst>
                <a:latin typeface="HG丸ｺﾞｼｯｸM-PRO"/>
                <a:ea typeface="HG丸ｺﾞｼｯｸM-PRO"/>
                <a:cs typeface="+mn-lt"/>
              </a:rPr>
              <a:t>:</a:t>
            </a:r>
            <a:r>
              <a:rPr lang="ja-JP" altLang="en-US" sz="1200" b="1" dirty="0">
                <a:effectLst>
                  <a:outerShdw blurRad="38100" dist="38100" dir="2700000" algn="tl">
                    <a:srgbClr val="000000">
                      <a:alpha val="43137"/>
                    </a:srgbClr>
                  </a:outerShdw>
                </a:effectLst>
                <a:latin typeface="HG丸ｺﾞｼｯｸM-PRO"/>
                <a:ea typeface="HG丸ｺﾞｼｯｸM-PRO"/>
                <a:cs typeface="+mn-lt"/>
              </a:rPr>
              <a:t> </a:t>
            </a:r>
            <a:r>
              <a:rPr kumimoji="1" lang="ja-JP" altLang="en-US" sz="1200" b="1" dirty="0">
                <a:effectLst>
                  <a:outerShdw blurRad="38100" dist="38100" dir="2700000" algn="tl">
                    <a:srgbClr val="000000">
                      <a:alpha val="43137"/>
                    </a:srgbClr>
                  </a:outerShdw>
                </a:effectLst>
                <a:latin typeface="HG丸ｺﾞｼｯｸM-PRO"/>
                <a:ea typeface="HG丸ｺﾞｼｯｸM-PRO"/>
                <a:cs typeface="+mn-lt"/>
              </a:rPr>
              <a:t>出入口</a:t>
            </a:r>
            <a:endParaRPr b="1">
              <a:latin typeface="HG丸ｺﾞｼｯｸM-PRO"/>
              <a:ea typeface="HG丸ｺﾞｼｯｸM-PRO"/>
              <a:cs typeface="+mn-lt"/>
            </a:endParaRPr>
          </a:p>
        </p:txBody>
      </p:sp>
      <p:sp>
        <p:nvSpPr>
          <p:cNvPr id="1405" name="フリーフォーム: 図形 273"/>
          <p:cNvSpPr/>
          <p:nvPr/>
        </p:nvSpPr>
        <p:spPr>
          <a:xfrm>
            <a:off x="5238750" y="2297906"/>
            <a:ext cx="947738" cy="1638300"/>
          </a:xfrm>
          <a:custGeom>
            <a:avLst/>
            <a:gdLst>
              <a:gd name="connsiteX0" fmla="*/ 815975 w 939800"/>
              <a:gd name="connsiteY0" fmla="*/ 0 h 1657350"/>
              <a:gd name="connsiteX1" fmla="*/ 854075 w 939800"/>
              <a:gd name="connsiteY1" fmla="*/ 123825 h 1657350"/>
              <a:gd name="connsiteX2" fmla="*/ 917575 w 939800"/>
              <a:gd name="connsiteY2" fmla="*/ 95250 h 1657350"/>
              <a:gd name="connsiteX3" fmla="*/ 939800 w 939800"/>
              <a:gd name="connsiteY3" fmla="*/ 152400 h 1657350"/>
              <a:gd name="connsiteX4" fmla="*/ 863600 w 939800"/>
              <a:gd name="connsiteY4" fmla="*/ 171450 h 1657350"/>
              <a:gd name="connsiteX5" fmla="*/ 920750 w 939800"/>
              <a:gd name="connsiteY5" fmla="*/ 333375 h 1657350"/>
              <a:gd name="connsiteX6" fmla="*/ 561975 w 939800"/>
              <a:gd name="connsiteY6" fmla="*/ 431800 h 1657350"/>
              <a:gd name="connsiteX7" fmla="*/ 301625 w 939800"/>
              <a:gd name="connsiteY7" fmla="*/ 1216025 h 1657350"/>
              <a:gd name="connsiteX8" fmla="*/ 425450 w 939800"/>
              <a:gd name="connsiteY8" fmla="*/ 1552575 h 1657350"/>
              <a:gd name="connsiteX9" fmla="*/ 158750 w 939800"/>
              <a:gd name="connsiteY9" fmla="*/ 1657350 h 1657350"/>
              <a:gd name="connsiteX10" fmla="*/ 0 w 939800"/>
              <a:gd name="connsiteY10" fmla="*/ 1212850 h 1657350"/>
              <a:gd name="connsiteX11" fmla="*/ 104775 w 939800"/>
              <a:gd name="connsiteY11" fmla="*/ 1187450 h 1657350"/>
              <a:gd name="connsiteX12" fmla="*/ 330200 w 939800"/>
              <a:gd name="connsiteY12" fmla="*/ 504825 h 1657350"/>
              <a:gd name="connsiteX13" fmla="*/ 219075 w 939800"/>
              <a:gd name="connsiteY13" fmla="*/ 225425 h 1657350"/>
              <a:gd name="connsiteX14" fmla="*/ 815975 w 939800"/>
              <a:gd name="connsiteY14" fmla="*/ 0 h 1657350"/>
              <a:gd name="connsiteX0" fmla="*/ 815975 w 939800"/>
              <a:gd name="connsiteY0" fmla="*/ 0 h 1657350"/>
              <a:gd name="connsiteX1" fmla="*/ 844550 w 939800"/>
              <a:gd name="connsiteY1" fmla="*/ 104775 h 1657350"/>
              <a:gd name="connsiteX2" fmla="*/ 917575 w 939800"/>
              <a:gd name="connsiteY2" fmla="*/ 95250 h 1657350"/>
              <a:gd name="connsiteX3" fmla="*/ 939800 w 939800"/>
              <a:gd name="connsiteY3" fmla="*/ 152400 h 1657350"/>
              <a:gd name="connsiteX4" fmla="*/ 863600 w 939800"/>
              <a:gd name="connsiteY4" fmla="*/ 171450 h 1657350"/>
              <a:gd name="connsiteX5" fmla="*/ 920750 w 939800"/>
              <a:gd name="connsiteY5" fmla="*/ 333375 h 1657350"/>
              <a:gd name="connsiteX6" fmla="*/ 561975 w 939800"/>
              <a:gd name="connsiteY6" fmla="*/ 431800 h 1657350"/>
              <a:gd name="connsiteX7" fmla="*/ 301625 w 939800"/>
              <a:gd name="connsiteY7" fmla="*/ 1216025 h 1657350"/>
              <a:gd name="connsiteX8" fmla="*/ 425450 w 939800"/>
              <a:gd name="connsiteY8" fmla="*/ 1552575 h 1657350"/>
              <a:gd name="connsiteX9" fmla="*/ 158750 w 939800"/>
              <a:gd name="connsiteY9" fmla="*/ 1657350 h 1657350"/>
              <a:gd name="connsiteX10" fmla="*/ 0 w 939800"/>
              <a:gd name="connsiteY10" fmla="*/ 1212850 h 1657350"/>
              <a:gd name="connsiteX11" fmla="*/ 104775 w 939800"/>
              <a:gd name="connsiteY11" fmla="*/ 1187450 h 1657350"/>
              <a:gd name="connsiteX12" fmla="*/ 330200 w 939800"/>
              <a:gd name="connsiteY12" fmla="*/ 504825 h 1657350"/>
              <a:gd name="connsiteX13" fmla="*/ 219075 w 939800"/>
              <a:gd name="connsiteY13" fmla="*/ 225425 h 1657350"/>
              <a:gd name="connsiteX14" fmla="*/ 815975 w 939800"/>
              <a:gd name="connsiteY14" fmla="*/ 0 h 1657350"/>
              <a:gd name="connsiteX0" fmla="*/ 815975 w 939800"/>
              <a:gd name="connsiteY0" fmla="*/ 0 h 1657350"/>
              <a:gd name="connsiteX1" fmla="*/ 844550 w 939800"/>
              <a:gd name="connsiteY1" fmla="*/ 104775 h 1657350"/>
              <a:gd name="connsiteX2" fmla="*/ 917575 w 939800"/>
              <a:gd name="connsiteY2" fmla="*/ 78581 h 1657350"/>
              <a:gd name="connsiteX3" fmla="*/ 939800 w 939800"/>
              <a:gd name="connsiteY3" fmla="*/ 152400 h 1657350"/>
              <a:gd name="connsiteX4" fmla="*/ 863600 w 939800"/>
              <a:gd name="connsiteY4" fmla="*/ 171450 h 1657350"/>
              <a:gd name="connsiteX5" fmla="*/ 920750 w 939800"/>
              <a:gd name="connsiteY5" fmla="*/ 333375 h 1657350"/>
              <a:gd name="connsiteX6" fmla="*/ 561975 w 939800"/>
              <a:gd name="connsiteY6" fmla="*/ 431800 h 1657350"/>
              <a:gd name="connsiteX7" fmla="*/ 301625 w 939800"/>
              <a:gd name="connsiteY7" fmla="*/ 1216025 h 1657350"/>
              <a:gd name="connsiteX8" fmla="*/ 425450 w 939800"/>
              <a:gd name="connsiteY8" fmla="*/ 1552575 h 1657350"/>
              <a:gd name="connsiteX9" fmla="*/ 158750 w 939800"/>
              <a:gd name="connsiteY9" fmla="*/ 1657350 h 1657350"/>
              <a:gd name="connsiteX10" fmla="*/ 0 w 939800"/>
              <a:gd name="connsiteY10" fmla="*/ 1212850 h 1657350"/>
              <a:gd name="connsiteX11" fmla="*/ 104775 w 939800"/>
              <a:gd name="connsiteY11" fmla="*/ 1187450 h 1657350"/>
              <a:gd name="connsiteX12" fmla="*/ 330200 w 939800"/>
              <a:gd name="connsiteY12" fmla="*/ 504825 h 1657350"/>
              <a:gd name="connsiteX13" fmla="*/ 219075 w 939800"/>
              <a:gd name="connsiteY13" fmla="*/ 225425 h 1657350"/>
              <a:gd name="connsiteX14" fmla="*/ 815975 w 939800"/>
              <a:gd name="connsiteY14" fmla="*/ 0 h 1657350"/>
              <a:gd name="connsiteX0" fmla="*/ 815975 w 939800"/>
              <a:gd name="connsiteY0" fmla="*/ 0 h 1657350"/>
              <a:gd name="connsiteX1" fmla="*/ 844550 w 939800"/>
              <a:gd name="connsiteY1" fmla="*/ 104775 h 1657350"/>
              <a:gd name="connsiteX2" fmla="*/ 917575 w 939800"/>
              <a:gd name="connsiteY2" fmla="*/ 78581 h 1657350"/>
              <a:gd name="connsiteX3" fmla="*/ 939800 w 939800"/>
              <a:gd name="connsiteY3" fmla="*/ 152400 h 1657350"/>
              <a:gd name="connsiteX4" fmla="*/ 863600 w 939800"/>
              <a:gd name="connsiteY4" fmla="*/ 176212 h 1657350"/>
              <a:gd name="connsiteX5" fmla="*/ 920750 w 939800"/>
              <a:gd name="connsiteY5" fmla="*/ 333375 h 1657350"/>
              <a:gd name="connsiteX6" fmla="*/ 561975 w 939800"/>
              <a:gd name="connsiteY6" fmla="*/ 431800 h 1657350"/>
              <a:gd name="connsiteX7" fmla="*/ 301625 w 939800"/>
              <a:gd name="connsiteY7" fmla="*/ 1216025 h 1657350"/>
              <a:gd name="connsiteX8" fmla="*/ 425450 w 939800"/>
              <a:gd name="connsiteY8" fmla="*/ 1552575 h 1657350"/>
              <a:gd name="connsiteX9" fmla="*/ 158750 w 939800"/>
              <a:gd name="connsiteY9" fmla="*/ 1657350 h 1657350"/>
              <a:gd name="connsiteX10" fmla="*/ 0 w 939800"/>
              <a:gd name="connsiteY10" fmla="*/ 1212850 h 1657350"/>
              <a:gd name="connsiteX11" fmla="*/ 104775 w 939800"/>
              <a:gd name="connsiteY11" fmla="*/ 1187450 h 1657350"/>
              <a:gd name="connsiteX12" fmla="*/ 330200 w 939800"/>
              <a:gd name="connsiteY12" fmla="*/ 504825 h 1657350"/>
              <a:gd name="connsiteX13" fmla="*/ 219075 w 939800"/>
              <a:gd name="connsiteY13" fmla="*/ 225425 h 1657350"/>
              <a:gd name="connsiteX14" fmla="*/ 815975 w 939800"/>
              <a:gd name="connsiteY14"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00" h="21600">
                <a:moveTo>
                  <a:pt x="18561" y="0"/>
                </a:moveTo>
                <a:lnTo>
                  <a:pt x="19266" y="1193"/>
                </a:lnTo>
                <a:lnTo>
                  <a:pt x="21107" y="863"/>
                </a:lnTo>
                <a:lnTo>
                  <a:pt x="21600" y="1742"/>
                </a:lnTo>
                <a:lnTo>
                  <a:pt x="19663" y="2116"/>
                </a:lnTo>
                <a:lnTo>
                  <a:pt x="20719" y="3879"/>
                </a:lnTo>
                <a:lnTo>
                  <a:pt x="13221" y="5447"/>
                </a:lnTo>
                <a:lnTo>
                  <a:pt x="6513" y="17142"/>
                </a:lnTo>
                <a:lnTo>
                  <a:pt x="8304" y="20501"/>
                </a:lnTo>
                <a:lnTo>
                  <a:pt x="3256" y="21600"/>
                </a:lnTo>
                <a:lnTo>
                  <a:pt x="0" y="15949"/>
                </a:lnTo>
                <a:lnTo>
                  <a:pt x="3083" y="15252"/>
                </a:lnTo>
                <a:lnTo>
                  <a:pt x="8081" y="6394"/>
                </a:lnTo>
                <a:lnTo>
                  <a:pt x="5699" y="2763"/>
                </a:lnTo>
                <a:lnTo>
                  <a:pt x="18561" y="0"/>
                </a:lnTo>
                <a:close/>
              </a:path>
            </a:pathLst>
          </a:custGeom>
          <a:solidFill>
            <a:schemeClr val="accent1">
              <a:alpha val="50000"/>
            </a:scheme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6" name="直線矢印コネクタ 274"/>
          <p:cNvCxnSpPr>
            <a:cxnSpLocks/>
          </p:cNvCxnSpPr>
          <p:nvPr/>
        </p:nvCxnSpPr>
        <p:spPr>
          <a:xfrm flipH="1" flipV="1">
            <a:off x="6643356" y="2174875"/>
            <a:ext cx="291042" cy="820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7" name="直線矢印コネクタ 275"/>
          <p:cNvCxnSpPr>
            <a:cxnSpLocks/>
          </p:cNvCxnSpPr>
          <p:nvPr/>
        </p:nvCxnSpPr>
        <p:spPr>
          <a:xfrm flipV="1">
            <a:off x="5000625" y="5164667"/>
            <a:ext cx="841375" cy="333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8" name="直線矢印コネクタ 276"/>
          <p:cNvCxnSpPr>
            <a:cxnSpLocks/>
          </p:cNvCxnSpPr>
          <p:nvPr/>
        </p:nvCxnSpPr>
        <p:spPr>
          <a:xfrm flipH="1" flipV="1">
            <a:off x="4995333" y="5492750"/>
            <a:ext cx="201083" cy="560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9" name="直線矢印コネクタ 277"/>
          <p:cNvCxnSpPr>
            <a:cxnSpLocks/>
          </p:cNvCxnSpPr>
          <p:nvPr/>
        </p:nvCxnSpPr>
        <p:spPr>
          <a:xfrm flipH="1" flipV="1">
            <a:off x="5487458" y="3968750"/>
            <a:ext cx="396875" cy="114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0" name="直線コネクタ 278"/>
          <p:cNvCxnSpPr>
            <a:cxnSpLocks/>
          </p:cNvCxnSpPr>
          <p:nvPr/>
        </p:nvCxnSpPr>
        <p:spPr>
          <a:xfrm flipH="1">
            <a:off x="6083800" y="2969806"/>
            <a:ext cx="849237" cy="1958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1" name="直線コネクタ 279"/>
          <p:cNvCxnSpPr>
            <a:cxnSpLocks/>
          </p:cNvCxnSpPr>
          <p:nvPr/>
        </p:nvCxnSpPr>
        <p:spPr>
          <a:xfrm flipH="1">
            <a:off x="5826125" y="4926542"/>
            <a:ext cx="259292" cy="238125"/>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2" name="直線矢印コネクタ 280"/>
          <p:cNvCxnSpPr>
            <a:cxnSpLocks/>
          </p:cNvCxnSpPr>
          <p:nvPr/>
        </p:nvCxnSpPr>
        <p:spPr>
          <a:xfrm>
            <a:off x="3789258" y="918332"/>
            <a:ext cx="409500" cy="11813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3" name="直線矢印コネクタ 281"/>
          <p:cNvCxnSpPr>
            <a:cxnSpLocks/>
          </p:cNvCxnSpPr>
          <p:nvPr/>
        </p:nvCxnSpPr>
        <p:spPr>
          <a:xfrm flipV="1">
            <a:off x="2137833" y="2090208"/>
            <a:ext cx="1984375" cy="719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4" name="直線矢印コネクタ 282"/>
          <p:cNvCxnSpPr>
            <a:cxnSpLocks/>
          </p:cNvCxnSpPr>
          <p:nvPr/>
        </p:nvCxnSpPr>
        <p:spPr>
          <a:xfrm>
            <a:off x="4197350" y="2101850"/>
            <a:ext cx="1155700" cy="32448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5" name="直線矢印コネクタ 283"/>
          <p:cNvCxnSpPr>
            <a:cxnSpLocks/>
          </p:cNvCxnSpPr>
          <p:nvPr/>
        </p:nvCxnSpPr>
        <p:spPr>
          <a:xfrm flipH="1">
            <a:off x="6154208" y="2174875"/>
            <a:ext cx="492125" cy="185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16" name="直線矢印コネクタ 284"/>
          <p:cNvCxnSpPr>
            <a:cxnSpLocks/>
          </p:cNvCxnSpPr>
          <p:nvPr/>
        </p:nvCxnSpPr>
        <p:spPr>
          <a:xfrm flipV="1">
            <a:off x="6118444" y="2081518"/>
            <a:ext cx="532371" cy="21166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17" name="直線矢印コネクタ 285"/>
          <p:cNvCxnSpPr>
            <a:cxnSpLocks/>
          </p:cNvCxnSpPr>
          <p:nvPr/>
        </p:nvCxnSpPr>
        <p:spPr>
          <a:xfrm flipH="1" flipV="1">
            <a:off x="6384064" y="1359958"/>
            <a:ext cx="259292" cy="73025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18" name="直線矢印コネクタ 286"/>
          <p:cNvCxnSpPr>
            <a:cxnSpLocks/>
          </p:cNvCxnSpPr>
          <p:nvPr/>
        </p:nvCxnSpPr>
        <p:spPr>
          <a:xfrm flipH="1">
            <a:off x="4261887" y="1359958"/>
            <a:ext cx="2120296" cy="7599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19" name="直線矢印コネクタ 287"/>
          <p:cNvCxnSpPr>
            <a:cxnSpLocks/>
          </p:cNvCxnSpPr>
          <p:nvPr/>
        </p:nvCxnSpPr>
        <p:spPr>
          <a:xfrm flipH="1">
            <a:off x="2143125" y="2127250"/>
            <a:ext cx="2084917" cy="76729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0" name="直線矢印コネクタ 288"/>
          <p:cNvCxnSpPr>
            <a:cxnSpLocks/>
          </p:cNvCxnSpPr>
          <p:nvPr/>
        </p:nvCxnSpPr>
        <p:spPr>
          <a:xfrm>
            <a:off x="4148667" y="2174875"/>
            <a:ext cx="719667" cy="200025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1" name="直線矢印コネクタ 289"/>
          <p:cNvCxnSpPr>
            <a:cxnSpLocks/>
          </p:cNvCxnSpPr>
          <p:nvPr/>
        </p:nvCxnSpPr>
        <p:spPr>
          <a:xfrm>
            <a:off x="4873625" y="4185708"/>
            <a:ext cx="640292" cy="18415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22" name="直線矢印コネクタ 290"/>
          <p:cNvCxnSpPr>
            <a:cxnSpLocks/>
          </p:cNvCxnSpPr>
          <p:nvPr/>
        </p:nvCxnSpPr>
        <p:spPr>
          <a:xfrm flipH="1">
            <a:off x="4878917" y="3968750"/>
            <a:ext cx="582083" cy="21695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23" name="楕円 292"/>
          <p:cNvSpPr/>
          <p:nvPr/>
        </p:nvSpPr>
        <p:spPr>
          <a:xfrm>
            <a:off x="5976900" y="2297097"/>
            <a:ext cx="141544" cy="1443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4" name="楕円 293"/>
          <p:cNvSpPr/>
          <p:nvPr/>
        </p:nvSpPr>
        <p:spPr>
          <a:xfrm>
            <a:off x="5389478" y="3804416"/>
            <a:ext cx="141544" cy="1443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5" name="正方形/長方形 294"/>
          <p:cNvSpPr/>
          <p:nvPr/>
        </p:nvSpPr>
        <p:spPr>
          <a:xfrm rot="4200000">
            <a:off x="4618540" y="1536419"/>
            <a:ext cx="362670" cy="207144"/>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6" name="直線矢印コネクタ 295"/>
          <p:cNvCxnSpPr>
            <a:cxnSpLocks/>
          </p:cNvCxnSpPr>
          <p:nvPr/>
        </p:nvCxnSpPr>
        <p:spPr>
          <a:xfrm flipH="1" flipV="1">
            <a:off x="3458295" y="1198827"/>
            <a:ext cx="363448" cy="106847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27" name="テキスト ボックス 296"/>
          <p:cNvSpPr txBox="1"/>
          <p:nvPr/>
        </p:nvSpPr>
        <p:spPr>
          <a:xfrm>
            <a:off x="4314035" y="1474153"/>
            <a:ext cx="967070" cy="276106"/>
          </a:xfrm>
          <a:prstGeom prst="rect">
            <a:avLst/>
          </a:prstGeom>
          <a:noFill/>
          <a:ln w="19050">
            <a:solidFill>
              <a:schemeClr val="tx1"/>
            </a:solidFill>
          </a:ln>
        </p:spPr>
        <p:txBody>
          <a:bodyPr wrap="square" rtlCol="0">
            <a:spAutoFit/>
          </a:bodyPr>
          <a:lstStyle/>
          <a:p>
            <a:r>
              <a:rPr kumimoji="1" lang="ja-JP" altLang="en-US" sz="1200" b="1" dirty="0">
                <a:latin typeface="HG丸ｺﾞｼｯｸM-PRO"/>
                <a:ea typeface="HG丸ｺﾞｼｯｸM-PRO"/>
              </a:rPr>
              <a:t>工事事務所</a:t>
            </a:r>
            <a:endParaRPr>
              <a:latin typeface="HG丸ｺﾞｼｯｸM-PRO"/>
              <a:ea typeface="HG丸ｺﾞｼｯｸM-PRO"/>
            </a:endParaRPr>
          </a:p>
        </p:txBody>
      </p:sp>
      <p:sp>
        <p:nvSpPr>
          <p:cNvPr id="1428" name="テキスト ボックス 297"/>
          <p:cNvSpPr txBox="1"/>
          <p:nvPr/>
        </p:nvSpPr>
        <p:spPr>
          <a:xfrm>
            <a:off x="5135083" y="3100122"/>
            <a:ext cx="817866" cy="276106"/>
          </a:xfrm>
          <a:prstGeom prst="rect">
            <a:avLst/>
          </a:prstGeom>
          <a:noFill/>
          <a:ln w="19050">
            <a:solidFill>
              <a:schemeClr val="tx1"/>
            </a:solidFill>
          </a:ln>
        </p:spPr>
        <p:txBody>
          <a:bodyPr wrap="square" rtlCol="0">
            <a:spAutoFit/>
          </a:bodyPr>
          <a:lstStyle/>
          <a:p>
            <a:r>
              <a:rPr kumimoji="1" lang="ja-JP" altLang="en-US" sz="1200" b="1" dirty="0">
                <a:latin typeface="HG丸ｺﾞｼｯｸM-PRO"/>
                <a:ea typeface="HG丸ｺﾞｼｯｸM-PRO"/>
              </a:rPr>
              <a:t>施工場所</a:t>
            </a:r>
            <a:endParaRPr>
              <a:latin typeface="HG丸ｺﾞｼｯｸM-PRO"/>
              <a:ea typeface="HG丸ｺﾞｼｯｸM-PRO"/>
            </a:endParaRPr>
          </a:p>
        </p:txBody>
      </p:sp>
      <p:sp>
        <p:nvSpPr>
          <p:cNvPr id="1429" name="テキスト ボックス 298"/>
          <p:cNvSpPr txBox="1"/>
          <p:nvPr/>
        </p:nvSpPr>
        <p:spPr>
          <a:xfrm>
            <a:off x="4166693" y="5111750"/>
            <a:ext cx="951253" cy="276106"/>
          </a:xfrm>
          <a:prstGeom prst="rect">
            <a:avLst/>
          </a:prstGeom>
          <a:solidFill>
            <a:schemeClr val="bg1"/>
          </a:solidFill>
          <a:ln w="19050">
            <a:solidFill>
              <a:schemeClr val="tx1"/>
            </a:solidFill>
          </a:ln>
        </p:spPr>
        <p:txBody>
          <a:bodyPr wrap="square" rtlCol="0">
            <a:spAutoFit/>
          </a:bodyPr>
          <a:lstStyle/>
          <a:p>
            <a:pPr algn="ctr"/>
            <a:r>
              <a:rPr kumimoji="1" lang="ja-JP" altLang="en-US" sz="1200" b="1" dirty="0">
                <a:latin typeface="HG丸ｺﾞｼｯｸM-PRO"/>
                <a:ea typeface="HG丸ｺﾞｼｯｸM-PRO"/>
              </a:rPr>
              <a:t>新船場南橋</a:t>
            </a:r>
            <a:endParaRPr sz="1200">
              <a:latin typeface="HG丸ｺﾞｼｯｸM-PRO"/>
              <a:ea typeface="HG丸ｺﾞｼｯｸM-PRO"/>
            </a:endParaRPr>
          </a:p>
        </p:txBody>
      </p:sp>
      <p:sp>
        <p:nvSpPr>
          <p:cNvPr id="1430" name="テキスト ボックス 352"/>
          <p:cNvSpPr txBox="1"/>
          <p:nvPr/>
        </p:nvSpPr>
        <p:spPr>
          <a:xfrm>
            <a:off x="3283376" y="2544436"/>
            <a:ext cx="957608" cy="276106"/>
          </a:xfrm>
          <a:prstGeom prst="rect">
            <a:avLst/>
          </a:prstGeom>
          <a:solidFill>
            <a:schemeClr val="bg1"/>
          </a:solidFill>
          <a:ln w="19050">
            <a:solidFill>
              <a:schemeClr val="tx1"/>
            </a:solidFill>
          </a:ln>
        </p:spPr>
        <p:txBody>
          <a:bodyPr wrap="square" rtlCol="0">
            <a:spAutoFit/>
          </a:bodyPr>
          <a:lstStyle/>
          <a:p>
            <a:pPr algn="ctr"/>
            <a:r>
              <a:rPr kumimoji="1" lang="ja-JP" altLang="en-US" sz="1200" b="1" dirty="0">
                <a:latin typeface="HG丸ｺﾞｼｯｸM-PRO"/>
                <a:ea typeface="HG丸ｺﾞｼｯｸM-PRO"/>
              </a:rPr>
              <a:t>新船場北橋</a:t>
            </a:r>
            <a:endParaRPr sz="1200">
              <a:latin typeface="HG丸ｺﾞｼｯｸM-PRO"/>
              <a:ea typeface="HG丸ｺﾞｼｯｸM-PRO"/>
            </a:endParaRPr>
          </a:p>
        </p:txBody>
      </p:sp>
    </p:spTree>
    <p:extLst>
      <p:ext uri="{BB962C8B-B14F-4D97-AF65-F5344CB8AC3E}">
        <p14:creationId xmlns:p14="http://schemas.microsoft.com/office/powerpoint/2010/main" val="239511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6"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37" name="テキスト ボックス 4"/>
          <p:cNvSpPr txBox="1"/>
          <p:nvPr/>
        </p:nvSpPr>
        <p:spPr>
          <a:xfrm>
            <a:off x="35496" y="41913"/>
            <a:ext cx="9144000" cy="46077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3-3.工事計画図</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438" name="テキスト 1506"/>
          <p:cNvSpPr txBox="1">
            <a:spLocks noChangeArrowheads="1"/>
          </p:cNvSpPr>
          <p:nvPr/>
        </p:nvSpPr>
        <p:spPr>
          <a:xfrm>
            <a:off x="-4068" y="5949000"/>
            <a:ext cx="9148069" cy="830104"/>
          </a:xfrm>
          <a:prstGeom prst="rect">
            <a:avLst/>
          </a:prstGeom>
          <a:noFill/>
          <a:ln>
            <a:miter/>
          </a:ln>
        </p:spPr>
        <p:txBody>
          <a:bodyPr vert="horz" wrap="square">
            <a:spAutoFit/>
          </a:bodyPr>
          <a:lstStyle/>
          <a:p>
            <a:pPr fontAlgn="base" latinLnBrk="0"/>
            <a:r>
              <a:rPr lang="ja-JP" altLang="en-US" sz="1600">
                <a:latin typeface="HG丸ｺﾞｼｯｸM-PRO"/>
                <a:ea typeface="HG丸ｺﾞｼｯｸM-PRO"/>
              </a:rPr>
              <a:t>　・敷地外周には高さ3mの鋼板製の仮囲を設け、関係者以外の立ち入りを禁止。</a:t>
            </a:r>
          </a:p>
          <a:p>
            <a:pPr fontAlgn="base" latinLnBrk="0"/>
            <a:r>
              <a:rPr lang="ja-JP" altLang="en-US" sz="1600">
                <a:latin typeface="HG丸ｺﾞｼｯｸM-PRO"/>
                <a:ea typeface="HG丸ｺﾞｼｯｸM-PRO"/>
              </a:rPr>
              <a:t>　・工事車両出入口に交通誘導員を配置し、周辺歩行者や通行車両の安全確保、交通渋滞防止に努</a:t>
            </a:r>
          </a:p>
          <a:p>
            <a:pPr fontAlgn="base" latinLnBrk="0"/>
            <a:r>
              <a:rPr lang="ja-JP" altLang="en-US" sz="1600">
                <a:latin typeface="HG丸ｺﾞｼｯｸM-PRO"/>
                <a:ea typeface="HG丸ｺﾞｼｯｸM-PRO"/>
              </a:rPr>
              <a:t>　　める。</a:t>
            </a:r>
          </a:p>
        </p:txBody>
      </p:sp>
      <p:sp>
        <p:nvSpPr>
          <p:cNvPr id="1439" name="テキスト ボックス 703"/>
          <p:cNvSpPr txBox="1"/>
          <p:nvPr/>
        </p:nvSpPr>
        <p:spPr>
          <a:xfrm>
            <a:off x="8676456" y="6546510"/>
            <a:ext cx="492443" cy="369332"/>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18</a:t>
            </a:r>
            <a:endParaRPr lang="ja-JP" altLang="en-US" b="1" dirty="0">
              <a:latin typeface="Arial Black" panose="020B0A04020102020204" pitchFamily="34" charset="0"/>
            </a:endParaRPr>
          </a:p>
        </p:txBody>
      </p:sp>
      <p:pic>
        <p:nvPicPr>
          <p:cNvPr id="1440" name="図 299"/>
          <p:cNvPicPr>
            <a:picLocks noChangeAspect="1"/>
          </p:cNvPicPr>
          <p:nvPr/>
        </p:nvPicPr>
        <p:blipFill>
          <a:blip r:embed="rId3"/>
          <a:srcRect l="10110" t="15128" r="16988" b="14571"/>
          <a:stretch>
            <a:fillRect/>
          </a:stretch>
        </p:blipFill>
        <p:spPr>
          <a:xfrm>
            <a:off x="-307773" y="663185"/>
            <a:ext cx="9690560" cy="5256514"/>
          </a:xfrm>
          <a:prstGeom prst="rect">
            <a:avLst/>
          </a:prstGeom>
        </p:spPr>
      </p:pic>
      <p:grpSp>
        <p:nvGrpSpPr>
          <p:cNvPr id="1441" name="グループ化 302"/>
          <p:cNvGrpSpPr/>
          <p:nvPr/>
        </p:nvGrpSpPr>
        <p:grpSpPr>
          <a:xfrm rot="13815870">
            <a:off x="8169973" y="816961"/>
            <a:ext cx="444500" cy="740560"/>
            <a:chOff x="9207500" y="1007388"/>
            <a:chExt cx="444500" cy="740560"/>
          </a:xfrm>
        </p:grpSpPr>
        <p:sp>
          <p:nvSpPr>
            <p:cNvPr id="1442" name="楕円 7"/>
            <p:cNvSpPr/>
            <p:nvPr/>
          </p:nvSpPr>
          <p:spPr>
            <a:xfrm>
              <a:off x="9207500" y="1290758"/>
              <a:ext cx="444500" cy="45719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3" name="二等辺三角形 8"/>
            <p:cNvSpPr/>
            <p:nvPr/>
          </p:nvSpPr>
          <p:spPr>
            <a:xfrm>
              <a:off x="9360297" y="1301820"/>
              <a:ext cx="138906" cy="435065"/>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4" name="テキスト ボックス 12"/>
            <p:cNvSpPr txBox="1"/>
            <p:nvPr/>
          </p:nvSpPr>
          <p:spPr>
            <a:xfrm flipH="1">
              <a:off x="9276953" y="1007388"/>
              <a:ext cx="375047" cy="369332"/>
            </a:xfrm>
            <a:prstGeom prst="rect">
              <a:avLst/>
            </a:prstGeom>
            <a:noFill/>
          </p:spPr>
          <p:txBody>
            <a:bodyPr wrap="square" rtlCol="0">
              <a:spAutoFit/>
            </a:bodyPr>
            <a:lstStyle/>
            <a:p>
              <a:r>
                <a:rPr kumimoji="1" lang="en-US" altLang="ja-JP" dirty="0"/>
                <a:t>N</a:t>
              </a:r>
              <a:endParaRPr kumimoji="1" lang="ja-JP" altLang="en-US" dirty="0"/>
            </a:p>
          </p:txBody>
        </p:sp>
      </p:grpSp>
      <p:cxnSp>
        <p:nvCxnSpPr>
          <p:cNvPr id="1445" name="直線コネクタ 306"/>
          <p:cNvCxnSpPr>
            <a:cxnSpLocks/>
          </p:cNvCxnSpPr>
          <p:nvPr/>
        </p:nvCxnSpPr>
        <p:spPr>
          <a:xfrm flipH="1">
            <a:off x="2650544" y="2037845"/>
            <a:ext cx="3721944" cy="5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6" name="直線コネクタ 307"/>
          <p:cNvCxnSpPr>
            <a:cxnSpLocks/>
          </p:cNvCxnSpPr>
          <p:nvPr/>
        </p:nvCxnSpPr>
        <p:spPr>
          <a:xfrm flipH="1">
            <a:off x="994401" y="2037845"/>
            <a:ext cx="1656143" cy="1355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7" name="直線コネクタ 308"/>
          <p:cNvCxnSpPr>
            <a:cxnSpLocks/>
          </p:cNvCxnSpPr>
          <p:nvPr/>
        </p:nvCxnSpPr>
        <p:spPr>
          <a:xfrm flipH="1">
            <a:off x="447938" y="3702042"/>
            <a:ext cx="179726" cy="1748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8" name="直線コネクタ 309"/>
          <p:cNvCxnSpPr>
            <a:cxnSpLocks/>
          </p:cNvCxnSpPr>
          <p:nvPr/>
        </p:nvCxnSpPr>
        <p:spPr>
          <a:xfrm flipH="1" flipV="1">
            <a:off x="468718" y="3876873"/>
            <a:ext cx="1769639" cy="20481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9" name="直線コネクタ 310"/>
          <p:cNvCxnSpPr>
            <a:cxnSpLocks/>
          </p:cNvCxnSpPr>
          <p:nvPr/>
        </p:nvCxnSpPr>
        <p:spPr>
          <a:xfrm flipV="1">
            <a:off x="2238357" y="4899709"/>
            <a:ext cx="1194081" cy="1031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0" name="直線コネクタ 311"/>
          <p:cNvCxnSpPr>
            <a:cxnSpLocks/>
          </p:cNvCxnSpPr>
          <p:nvPr/>
        </p:nvCxnSpPr>
        <p:spPr>
          <a:xfrm>
            <a:off x="3432438" y="4895615"/>
            <a:ext cx="3231320" cy="40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1" name="直線コネクタ 312"/>
          <p:cNvCxnSpPr>
            <a:cxnSpLocks/>
          </p:cNvCxnSpPr>
          <p:nvPr/>
        </p:nvCxnSpPr>
        <p:spPr>
          <a:xfrm flipV="1">
            <a:off x="7645182" y="4057842"/>
            <a:ext cx="634093" cy="563933"/>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52" name="直線コネクタ 313"/>
          <p:cNvCxnSpPr>
            <a:cxnSpLocks/>
          </p:cNvCxnSpPr>
          <p:nvPr/>
        </p:nvCxnSpPr>
        <p:spPr>
          <a:xfrm>
            <a:off x="6372488" y="2024563"/>
            <a:ext cx="1477899" cy="16281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3" name="直線コネクタ 314"/>
          <p:cNvCxnSpPr>
            <a:cxnSpLocks/>
          </p:cNvCxnSpPr>
          <p:nvPr/>
        </p:nvCxnSpPr>
        <p:spPr>
          <a:xfrm flipH="1">
            <a:off x="2650544" y="2124825"/>
            <a:ext cx="37219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4" name="直線コネクタ 315"/>
          <p:cNvCxnSpPr>
            <a:cxnSpLocks/>
          </p:cNvCxnSpPr>
          <p:nvPr/>
        </p:nvCxnSpPr>
        <p:spPr>
          <a:xfrm flipH="1">
            <a:off x="1297920" y="2109337"/>
            <a:ext cx="1370305" cy="113114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5" name="直線コネクタ 316"/>
          <p:cNvCxnSpPr>
            <a:cxnSpLocks/>
          </p:cNvCxnSpPr>
          <p:nvPr/>
        </p:nvCxnSpPr>
        <p:spPr>
          <a:xfrm flipH="1" flipV="1">
            <a:off x="1287947" y="3218502"/>
            <a:ext cx="946252" cy="11183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6" name="直線コネクタ 317"/>
          <p:cNvCxnSpPr>
            <a:cxnSpLocks/>
          </p:cNvCxnSpPr>
          <p:nvPr/>
        </p:nvCxnSpPr>
        <p:spPr>
          <a:xfrm flipH="1">
            <a:off x="2227775" y="4303934"/>
            <a:ext cx="4248110" cy="2625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7" name="直線コネクタ 318"/>
          <p:cNvCxnSpPr>
            <a:cxnSpLocks/>
          </p:cNvCxnSpPr>
          <p:nvPr/>
        </p:nvCxnSpPr>
        <p:spPr>
          <a:xfrm flipH="1">
            <a:off x="6452282" y="3393105"/>
            <a:ext cx="1050506" cy="9087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8" name="直線コネクタ 319"/>
          <p:cNvCxnSpPr>
            <a:cxnSpLocks/>
          </p:cNvCxnSpPr>
          <p:nvPr/>
        </p:nvCxnSpPr>
        <p:spPr>
          <a:xfrm>
            <a:off x="6361371" y="2124825"/>
            <a:ext cx="1149982" cy="125673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59" name="フローチャート: 代替処理 323"/>
          <p:cNvSpPr/>
          <p:nvPr/>
        </p:nvSpPr>
        <p:spPr>
          <a:xfrm>
            <a:off x="3326111" y="2947480"/>
            <a:ext cx="2370811" cy="371764"/>
          </a:xfrm>
          <a:prstGeom prst="flowChartAlternateProcess">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丸ｺﾞｼｯｸM-PRO"/>
                <a:ea typeface="HG丸ｺﾞｼｯｸM-PRO"/>
              </a:rPr>
              <a:t>複合公共施設工事敷地</a:t>
            </a:r>
            <a:endParaRPr>
              <a:latin typeface="HG丸ｺﾞｼｯｸM-PRO"/>
              <a:ea typeface="HG丸ｺﾞｼｯｸM-PRO"/>
            </a:endParaRPr>
          </a:p>
        </p:txBody>
      </p:sp>
      <p:sp>
        <p:nvSpPr>
          <p:cNvPr id="1460" name="テキスト ボックス 327"/>
          <p:cNvSpPr txBox="1"/>
          <p:nvPr/>
        </p:nvSpPr>
        <p:spPr>
          <a:xfrm>
            <a:off x="4216123" y="1462821"/>
            <a:ext cx="2571750" cy="368439"/>
          </a:xfrm>
          <a:prstGeom prst="rect">
            <a:avLst/>
          </a:prstGeom>
          <a:noFill/>
        </p:spPr>
        <p:txBody>
          <a:bodyPr wrap="square" rtlCol="0">
            <a:spAutoFit/>
          </a:bodyPr>
          <a:lstStyle/>
          <a:p>
            <a:r>
              <a:rPr kumimoji="1" lang="en-US" altLang="ja-JP" i="1" dirty="0">
                <a:latin typeface="HG丸ｺﾞｼｯｸM-PRO"/>
                <a:ea typeface="HG丸ｺﾞｼｯｸM-PRO"/>
                <a:cs typeface="+mn-lt"/>
              </a:rPr>
              <a:t>(</a:t>
            </a:r>
            <a:r>
              <a:rPr kumimoji="1" lang="ja-JP" altLang="en-US" i="1" dirty="0">
                <a:latin typeface="HG丸ｺﾞｼｯｸM-PRO"/>
                <a:ea typeface="HG丸ｺﾞｼｯｸM-PRO"/>
                <a:cs typeface="+mn-lt"/>
              </a:rPr>
              <a:t>市道船場東</a:t>
            </a:r>
            <a:r>
              <a:rPr kumimoji="1" lang="en-US" altLang="ja-JP" i="1" dirty="0">
                <a:latin typeface="HG丸ｺﾞｼｯｸM-PRO"/>
                <a:ea typeface="HG丸ｺﾞｼｯｸM-PRO"/>
                <a:cs typeface="+mn-lt"/>
              </a:rPr>
              <a:t>5</a:t>
            </a:r>
            <a:r>
              <a:rPr kumimoji="1" lang="ja-JP" altLang="en-US" i="1" dirty="0">
                <a:latin typeface="HG丸ｺﾞｼｯｸM-PRO"/>
                <a:ea typeface="HG丸ｺﾞｼｯｸM-PRO"/>
                <a:cs typeface="+mn-lt"/>
              </a:rPr>
              <a:t>号線</a:t>
            </a:r>
            <a:r>
              <a:rPr kumimoji="1" lang="en-US" altLang="ja-JP" i="1" dirty="0">
                <a:latin typeface="HG丸ｺﾞｼｯｸM-PRO"/>
                <a:ea typeface="HG丸ｺﾞｼｯｸM-PRO"/>
                <a:cs typeface="+mn-lt"/>
              </a:rPr>
              <a:t>)</a:t>
            </a:r>
            <a:endParaRPr kumimoji="1" lang="ja-JP" altLang="en-US" i="1" dirty="0">
              <a:latin typeface="HG丸ｺﾞｼｯｸM-PRO"/>
              <a:ea typeface="HG丸ｺﾞｼｯｸM-PRO"/>
              <a:cs typeface="+mn-lt"/>
            </a:endParaRPr>
          </a:p>
        </p:txBody>
      </p:sp>
      <p:cxnSp>
        <p:nvCxnSpPr>
          <p:cNvPr id="1461" name="直線コネクタ 328"/>
          <p:cNvCxnSpPr>
            <a:cxnSpLocks/>
          </p:cNvCxnSpPr>
          <p:nvPr/>
        </p:nvCxnSpPr>
        <p:spPr>
          <a:xfrm>
            <a:off x="8160567" y="3935705"/>
            <a:ext cx="117631" cy="12887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62" name="直線コネクタ 329"/>
          <p:cNvCxnSpPr>
            <a:cxnSpLocks/>
          </p:cNvCxnSpPr>
          <p:nvPr/>
        </p:nvCxnSpPr>
        <p:spPr>
          <a:xfrm flipH="1">
            <a:off x="537801" y="2753192"/>
            <a:ext cx="272507" cy="513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3" name="直線コネクタ 330"/>
          <p:cNvCxnSpPr>
            <a:cxnSpLocks/>
          </p:cNvCxnSpPr>
          <p:nvPr/>
        </p:nvCxnSpPr>
        <p:spPr>
          <a:xfrm flipH="1">
            <a:off x="572022" y="2909833"/>
            <a:ext cx="272507" cy="513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4" name="直線コネクタ 331"/>
          <p:cNvCxnSpPr>
            <a:cxnSpLocks/>
          </p:cNvCxnSpPr>
          <p:nvPr/>
        </p:nvCxnSpPr>
        <p:spPr>
          <a:xfrm>
            <a:off x="542313" y="2799978"/>
            <a:ext cx="37145" cy="1664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5" name="直線コネクタ 332"/>
          <p:cNvCxnSpPr>
            <a:cxnSpLocks/>
          </p:cNvCxnSpPr>
          <p:nvPr/>
        </p:nvCxnSpPr>
        <p:spPr>
          <a:xfrm>
            <a:off x="805870" y="2742694"/>
            <a:ext cx="37071" cy="169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6" name="直線コネクタ 333"/>
          <p:cNvCxnSpPr>
            <a:cxnSpLocks/>
          </p:cNvCxnSpPr>
          <p:nvPr/>
        </p:nvCxnSpPr>
        <p:spPr>
          <a:xfrm>
            <a:off x="1071913" y="3103402"/>
            <a:ext cx="76556" cy="1034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7" name="直線コネクタ 334"/>
          <p:cNvCxnSpPr>
            <a:cxnSpLocks/>
          </p:cNvCxnSpPr>
          <p:nvPr/>
        </p:nvCxnSpPr>
        <p:spPr>
          <a:xfrm>
            <a:off x="898663" y="3278233"/>
            <a:ext cx="86067" cy="905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8" name="直線コネクタ 335"/>
          <p:cNvCxnSpPr>
            <a:cxnSpLocks/>
          </p:cNvCxnSpPr>
          <p:nvPr/>
        </p:nvCxnSpPr>
        <p:spPr>
          <a:xfrm flipH="1">
            <a:off x="886523" y="3103402"/>
            <a:ext cx="196415" cy="1748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9" name="直線コネクタ 336"/>
          <p:cNvCxnSpPr>
            <a:cxnSpLocks/>
          </p:cNvCxnSpPr>
          <p:nvPr/>
        </p:nvCxnSpPr>
        <p:spPr>
          <a:xfrm flipH="1">
            <a:off x="967163" y="3202356"/>
            <a:ext cx="193287" cy="1664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70" name="正方形/長方形 337"/>
          <p:cNvSpPr/>
          <p:nvPr/>
        </p:nvSpPr>
        <p:spPr>
          <a:xfrm rot="19213595">
            <a:off x="626081" y="2632251"/>
            <a:ext cx="395826" cy="760731"/>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1" name="直線コネクタ 339"/>
          <p:cNvCxnSpPr>
            <a:cxnSpLocks/>
          </p:cNvCxnSpPr>
          <p:nvPr/>
        </p:nvCxnSpPr>
        <p:spPr>
          <a:xfrm flipV="1">
            <a:off x="6663758" y="4419349"/>
            <a:ext cx="535114" cy="48058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72" name="矢印: 右 341"/>
          <p:cNvSpPr/>
          <p:nvPr/>
        </p:nvSpPr>
        <p:spPr>
          <a:xfrm rot="2951982">
            <a:off x="7350690" y="4296397"/>
            <a:ext cx="286169" cy="213904"/>
          </a:xfrm>
          <a:prstGeom prst="rightArrow">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3" name="直線コネクタ 343"/>
          <p:cNvCxnSpPr>
            <a:cxnSpLocks/>
          </p:cNvCxnSpPr>
          <p:nvPr/>
        </p:nvCxnSpPr>
        <p:spPr>
          <a:xfrm flipH="1" flipV="1">
            <a:off x="7111437" y="4336867"/>
            <a:ext cx="92326" cy="10720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74" name="直線コネクタ 344"/>
          <p:cNvCxnSpPr>
            <a:cxnSpLocks/>
          </p:cNvCxnSpPr>
          <p:nvPr/>
        </p:nvCxnSpPr>
        <p:spPr>
          <a:xfrm flipV="1">
            <a:off x="6851015" y="3414864"/>
            <a:ext cx="759290" cy="66070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75" name="矢印: 右 346"/>
          <p:cNvSpPr/>
          <p:nvPr/>
        </p:nvSpPr>
        <p:spPr>
          <a:xfrm rot="20217544">
            <a:off x="7179459" y="3922981"/>
            <a:ext cx="778630" cy="213904"/>
          </a:xfrm>
          <a:prstGeom prst="rightArrow">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6" name="直線コネクタ 347"/>
          <p:cNvCxnSpPr>
            <a:cxnSpLocks/>
          </p:cNvCxnSpPr>
          <p:nvPr/>
        </p:nvCxnSpPr>
        <p:spPr>
          <a:xfrm>
            <a:off x="6976981" y="4621775"/>
            <a:ext cx="668201"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77" name="直線コネクタ 348"/>
          <p:cNvCxnSpPr>
            <a:cxnSpLocks/>
          </p:cNvCxnSpPr>
          <p:nvPr/>
        </p:nvCxnSpPr>
        <p:spPr>
          <a:xfrm flipH="1" flipV="1">
            <a:off x="6851641" y="4063949"/>
            <a:ext cx="125340" cy="13315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78" name="フローチャート: 代替処理 446"/>
          <p:cNvSpPr/>
          <p:nvPr/>
        </p:nvSpPr>
        <p:spPr>
          <a:xfrm>
            <a:off x="4002790" y="5414868"/>
            <a:ext cx="1435711" cy="371764"/>
          </a:xfrm>
          <a:prstGeom prst="flowChartAlternateProcess">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丸ｺﾞｼｯｸM-PRO"/>
                <a:ea typeface="HG丸ｺﾞｼｯｸM-PRO"/>
              </a:rPr>
              <a:t>本工事敷地</a:t>
            </a:r>
            <a:endParaRPr>
              <a:latin typeface="HG丸ｺﾞｼｯｸM-PRO"/>
              <a:ea typeface="HG丸ｺﾞｼｯｸM-PRO"/>
            </a:endParaRPr>
          </a:p>
        </p:txBody>
      </p:sp>
      <p:sp>
        <p:nvSpPr>
          <p:cNvPr id="1479" name="直線 447"/>
          <p:cNvSpPr/>
          <p:nvPr/>
        </p:nvSpPr>
        <p:spPr>
          <a:xfrm>
            <a:off x="4476282" y="4656085"/>
            <a:ext cx="241417" cy="758783"/>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
        <p:nvSpPr>
          <p:cNvPr id="1480" name="フローチャート: 代替処理 448"/>
          <p:cNvSpPr/>
          <p:nvPr/>
        </p:nvSpPr>
        <p:spPr>
          <a:xfrm>
            <a:off x="291758" y="5229595"/>
            <a:ext cx="1308993" cy="371764"/>
          </a:xfrm>
          <a:prstGeom prst="flowChartAlternateProcess">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工事車両出入口</a:t>
            </a:r>
            <a:endParaRPr sz="1200">
              <a:latin typeface="HG丸ｺﾞｼｯｸM-PRO"/>
              <a:ea typeface="HG丸ｺﾞｼｯｸM-PRO"/>
            </a:endParaRPr>
          </a:p>
        </p:txBody>
      </p:sp>
      <p:sp>
        <p:nvSpPr>
          <p:cNvPr id="1481" name="フローチャート: 代替処理 449"/>
          <p:cNvSpPr/>
          <p:nvPr/>
        </p:nvSpPr>
        <p:spPr>
          <a:xfrm>
            <a:off x="5696922" y="3430863"/>
            <a:ext cx="1308993" cy="371764"/>
          </a:xfrm>
          <a:prstGeom prst="flowChartAlternateProcess">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工事車両出入口</a:t>
            </a:r>
            <a:endParaRPr sz="1200">
              <a:latin typeface="HG丸ｺﾞｼｯｸM-PRO"/>
              <a:ea typeface="HG丸ｺﾞｼｯｸM-PRO"/>
            </a:endParaRPr>
          </a:p>
        </p:txBody>
      </p:sp>
      <p:sp>
        <p:nvSpPr>
          <p:cNvPr id="1482" name="フローチャート: 代替処理 450"/>
          <p:cNvSpPr/>
          <p:nvPr/>
        </p:nvSpPr>
        <p:spPr>
          <a:xfrm>
            <a:off x="6646707" y="1466917"/>
            <a:ext cx="1631492" cy="371764"/>
          </a:xfrm>
          <a:prstGeom prst="flowChartAlternateProcess">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高さ3m鋼製仮囲い</a:t>
            </a:r>
            <a:endParaRPr sz="1200">
              <a:latin typeface="HG丸ｺﾞｼｯｸM-PRO"/>
              <a:ea typeface="HG丸ｺﾞｼｯｸM-PRO"/>
            </a:endParaRPr>
          </a:p>
        </p:txBody>
      </p:sp>
      <p:sp>
        <p:nvSpPr>
          <p:cNvPr id="1483" name="フローチャート: 代替処理 451"/>
          <p:cNvSpPr/>
          <p:nvPr/>
        </p:nvSpPr>
        <p:spPr>
          <a:xfrm>
            <a:off x="972000" y="1617236"/>
            <a:ext cx="1631492" cy="371764"/>
          </a:xfrm>
          <a:prstGeom prst="flowChartAlternateProcess">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高さ1.8mフェンスバリケード</a:t>
            </a:r>
            <a:endParaRPr sz="1200">
              <a:latin typeface="HG丸ｺﾞｼｯｸM-PRO"/>
              <a:ea typeface="HG丸ｺﾞｼｯｸM-PRO"/>
            </a:endParaRPr>
          </a:p>
        </p:txBody>
      </p:sp>
      <p:sp>
        <p:nvSpPr>
          <p:cNvPr id="1484" name="フローチャート: 代替処理 452"/>
          <p:cNvSpPr/>
          <p:nvPr/>
        </p:nvSpPr>
        <p:spPr>
          <a:xfrm>
            <a:off x="5863332" y="5414868"/>
            <a:ext cx="1631492" cy="371764"/>
          </a:xfrm>
          <a:prstGeom prst="flowChartAlternateProcess">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※現状仮囲いライン</a:t>
            </a:r>
            <a:endParaRPr sz="1200">
              <a:latin typeface="HG丸ｺﾞｼｯｸM-PRO"/>
              <a:ea typeface="HG丸ｺﾞｼｯｸM-PRO"/>
            </a:endParaRPr>
          </a:p>
          <a:p>
            <a:pPr algn="ctr"/>
            <a:r>
              <a:rPr kumimoji="1" lang="ja-JP" altLang="en-US" sz="1200" dirty="0">
                <a:latin typeface="HG丸ｺﾞｼｯｸM-PRO"/>
                <a:ea typeface="HG丸ｺﾞｼｯｸM-PRO"/>
              </a:rPr>
              <a:t>（実線部）</a:t>
            </a:r>
          </a:p>
        </p:txBody>
      </p:sp>
      <p:sp>
        <p:nvSpPr>
          <p:cNvPr id="1485" name="フローチャート: 代替処理 453"/>
          <p:cNvSpPr/>
          <p:nvPr/>
        </p:nvSpPr>
        <p:spPr>
          <a:xfrm>
            <a:off x="6871494" y="4900939"/>
            <a:ext cx="2051184" cy="371764"/>
          </a:xfrm>
          <a:prstGeom prst="flowChartAlternateProcess">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※仮囲い一部盛替えライン</a:t>
            </a:r>
            <a:endParaRPr sz="1200">
              <a:latin typeface="HG丸ｺﾞｼｯｸM-PRO"/>
              <a:ea typeface="HG丸ｺﾞｼｯｸM-PRO"/>
            </a:endParaRPr>
          </a:p>
          <a:p>
            <a:pPr algn="ctr"/>
            <a:r>
              <a:rPr kumimoji="1" lang="ja-JP" altLang="en-US" sz="1200" dirty="0">
                <a:latin typeface="HG丸ｺﾞｼｯｸM-PRO"/>
                <a:ea typeface="HG丸ｺﾞｼｯｸM-PRO"/>
              </a:rPr>
              <a:t>（点線部・10月予定）</a:t>
            </a:r>
          </a:p>
        </p:txBody>
      </p:sp>
      <p:sp>
        <p:nvSpPr>
          <p:cNvPr id="1486" name="フローチャート: 代替処理 454"/>
          <p:cNvSpPr/>
          <p:nvPr/>
        </p:nvSpPr>
        <p:spPr>
          <a:xfrm>
            <a:off x="7061063" y="2343711"/>
            <a:ext cx="2047657" cy="371764"/>
          </a:xfrm>
          <a:prstGeom prst="flowChartAlternateProcess">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HG丸ｺﾞｼｯｸM-PRO"/>
                <a:ea typeface="HG丸ｺﾞｼｯｸM-PRO"/>
              </a:rPr>
              <a:t>※工事車両出入口</a:t>
            </a:r>
            <a:endParaRPr sz="1200">
              <a:latin typeface="HG丸ｺﾞｼｯｸM-PRO"/>
              <a:ea typeface="HG丸ｺﾞｼｯｸM-PRO"/>
            </a:endParaRPr>
          </a:p>
          <a:p>
            <a:pPr algn="ctr"/>
            <a:r>
              <a:rPr kumimoji="1" lang="ja-JP" altLang="en-US" sz="1200" dirty="0">
                <a:latin typeface="HG丸ｺﾞｼｯｸM-PRO"/>
                <a:ea typeface="HG丸ｺﾞｼｯｸM-PRO"/>
              </a:rPr>
              <a:t>盛替え箇所（10月予定）</a:t>
            </a:r>
          </a:p>
        </p:txBody>
      </p:sp>
      <p:sp>
        <p:nvSpPr>
          <p:cNvPr id="1487" name="直線 455"/>
          <p:cNvSpPr/>
          <p:nvPr/>
        </p:nvSpPr>
        <p:spPr>
          <a:xfrm flipV="1">
            <a:off x="1140545" y="1987510"/>
            <a:ext cx="605118" cy="1171121"/>
          </a:xfrm>
          <a:prstGeom prst="line">
            <a:avLst/>
          </a:prstGeom>
          <a:ln w="19050" cap="flat" cmpd="sng" algn="ctr">
            <a:solidFill>
              <a:schemeClr val="accent2"/>
            </a:solidFill>
            <a:prstDash val="solid"/>
            <a:headEnd type="none" w="med" len="med"/>
          </a:ln>
        </p:spPr>
        <p:style>
          <a:lnRef idx="1">
            <a:schemeClr val="accent1"/>
          </a:lnRef>
          <a:fillRef idx="0">
            <a:schemeClr val="accent1"/>
          </a:fillRef>
          <a:effectRef idx="0">
            <a:schemeClr val="accent1"/>
          </a:effectRef>
          <a:fontRef idx="minor">
            <a:schemeClr val="tx1"/>
          </a:fontRef>
        </p:style>
      </p:sp>
      <p:sp>
        <p:nvSpPr>
          <p:cNvPr id="1488" name="直線 456"/>
          <p:cNvSpPr/>
          <p:nvPr/>
        </p:nvSpPr>
        <p:spPr>
          <a:xfrm flipV="1">
            <a:off x="694840" y="1988708"/>
            <a:ext cx="1048843" cy="790996"/>
          </a:xfrm>
          <a:prstGeom prst="line">
            <a:avLst/>
          </a:prstGeom>
          <a:ln w="19050" cap="flat" cmpd="sng" algn="ctr">
            <a:solidFill>
              <a:schemeClr val="accent2"/>
            </a:solidFill>
            <a:prstDash val="solid"/>
            <a:headEnd type="none" w="med" len="med"/>
          </a:ln>
        </p:spPr>
        <p:style>
          <a:lnRef idx="1">
            <a:schemeClr val="accent1"/>
          </a:lnRef>
          <a:fillRef idx="0">
            <a:schemeClr val="accent1"/>
          </a:fillRef>
          <a:effectRef idx="0">
            <a:schemeClr val="accent1"/>
          </a:effectRef>
          <a:fontRef idx="minor">
            <a:schemeClr val="tx1"/>
          </a:fontRef>
        </p:style>
      </p:sp>
      <p:sp>
        <p:nvSpPr>
          <p:cNvPr id="1489" name="直線 457"/>
          <p:cNvSpPr/>
          <p:nvPr/>
        </p:nvSpPr>
        <p:spPr>
          <a:xfrm flipV="1">
            <a:off x="6672153" y="1829248"/>
            <a:ext cx="789826" cy="514542"/>
          </a:xfrm>
          <a:prstGeom prst="line">
            <a:avLst/>
          </a:prstGeom>
          <a:ln w="19050" cap="flat" cmpd="sng" algn="ctr">
            <a:solidFill>
              <a:schemeClr val="accent2"/>
            </a:solidFill>
            <a:prstDash val="solid"/>
            <a:headEnd type="none" w="med" len="med"/>
          </a:ln>
        </p:spPr>
        <p:style>
          <a:lnRef idx="1">
            <a:schemeClr val="accent1"/>
          </a:lnRef>
          <a:fillRef idx="0">
            <a:schemeClr val="accent1"/>
          </a:fillRef>
          <a:effectRef idx="0">
            <a:schemeClr val="accent1"/>
          </a:effectRef>
          <a:fontRef idx="minor">
            <a:schemeClr val="tx1"/>
          </a:fontRef>
        </p:style>
      </p:sp>
      <p:sp>
        <p:nvSpPr>
          <p:cNvPr id="1490" name="直線 458"/>
          <p:cNvSpPr/>
          <p:nvPr/>
        </p:nvSpPr>
        <p:spPr>
          <a:xfrm flipH="1" flipV="1">
            <a:off x="6229912" y="4895615"/>
            <a:ext cx="433996" cy="514499"/>
          </a:xfrm>
          <a:prstGeom prst="line">
            <a:avLst/>
          </a:prstGeom>
          <a:ln w="19050" cap="flat" cmpd="sng" algn="ctr">
            <a:solidFill>
              <a:schemeClr val="accent2"/>
            </a:solidFill>
            <a:prstDash val="solid"/>
            <a:headEnd type="none" w="med" len="med"/>
          </a:ln>
        </p:spPr>
        <p:style>
          <a:lnRef idx="1">
            <a:schemeClr val="accent1"/>
          </a:lnRef>
          <a:fillRef idx="0">
            <a:schemeClr val="accent1"/>
          </a:fillRef>
          <a:effectRef idx="0">
            <a:schemeClr val="accent1"/>
          </a:effectRef>
          <a:fontRef idx="minor">
            <a:schemeClr val="tx1"/>
          </a:fontRef>
        </p:style>
      </p:sp>
      <p:sp>
        <p:nvSpPr>
          <p:cNvPr id="1491" name="直線 459"/>
          <p:cNvSpPr/>
          <p:nvPr/>
        </p:nvSpPr>
        <p:spPr>
          <a:xfrm>
            <a:off x="7498458" y="4620931"/>
            <a:ext cx="369336" cy="283392"/>
          </a:xfrm>
          <a:prstGeom prst="line">
            <a:avLst/>
          </a:prstGeom>
          <a:ln w="19050" cap="flat" cmpd="sng" algn="ctr">
            <a:solidFill>
              <a:schemeClr val="accent2"/>
            </a:solidFill>
            <a:prstDash val="solid"/>
            <a:headEnd type="none" w="med" len="med"/>
          </a:ln>
        </p:spPr>
        <p:style>
          <a:lnRef idx="1">
            <a:schemeClr val="accent1"/>
          </a:lnRef>
          <a:fillRef idx="0">
            <a:schemeClr val="accent1"/>
          </a:fillRef>
          <a:effectRef idx="0">
            <a:schemeClr val="accent1"/>
          </a:effectRef>
          <a:fontRef idx="minor">
            <a:schemeClr val="tx1"/>
          </a:fontRef>
        </p:style>
      </p:sp>
      <p:sp>
        <p:nvSpPr>
          <p:cNvPr id="1492" name="直線 460"/>
          <p:cNvSpPr/>
          <p:nvPr/>
        </p:nvSpPr>
        <p:spPr>
          <a:xfrm>
            <a:off x="811475" y="3518525"/>
            <a:ext cx="164206" cy="1708539"/>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
        <p:nvSpPr>
          <p:cNvPr id="1493" name="直線 461"/>
          <p:cNvSpPr/>
          <p:nvPr/>
        </p:nvSpPr>
        <p:spPr>
          <a:xfrm flipH="1" flipV="1">
            <a:off x="6355698" y="3804192"/>
            <a:ext cx="705304" cy="504679"/>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
        <p:nvSpPr>
          <p:cNvPr id="1494" name="直線 462"/>
          <p:cNvSpPr/>
          <p:nvPr/>
        </p:nvSpPr>
        <p:spPr>
          <a:xfrm flipV="1">
            <a:off x="8001421" y="2711966"/>
            <a:ext cx="93844" cy="1117271"/>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
        <p:nvSpPr>
          <p:cNvPr id="1495" name="フローチャート: 代替処理 435"/>
          <p:cNvSpPr/>
          <p:nvPr/>
        </p:nvSpPr>
        <p:spPr>
          <a:xfrm>
            <a:off x="77038" y="1100404"/>
            <a:ext cx="1706571" cy="371764"/>
          </a:xfrm>
          <a:prstGeom prst="flowChartAlternateProcess">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HG丸ｺﾞｼｯｸM-PRO"/>
                <a:ea typeface="HG丸ｺﾞｼｯｸM-PRO"/>
              </a:rPr>
              <a:t>上部渡りデッキ</a:t>
            </a:r>
            <a:endParaRPr>
              <a:latin typeface="HG丸ｺﾞｼｯｸM-PRO"/>
              <a:ea typeface="HG丸ｺﾞｼｯｸM-PRO"/>
            </a:endParaRPr>
          </a:p>
        </p:txBody>
      </p:sp>
      <p:sp>
        <p:nvSpPr>
          <p:cNvPr id="1496" name="直線 436"/>
          <p:cNvSpPr/>
          <p:nvPr/>
        </p:nvSpPr>
        <p:spPr>
          <a:xfrm flipV="1">
            <a:off x="867831" y="1467976"/>
            <a:ext cx="84446" cy="1598478"/>
          </a:xfrm>
          <a:prstGeom prst="line">
            <a:avLst/>
          </a:prstGeom>
          <a:ln w="19050" cap="flat" cmpd="sng" algn="ctr">
            <a:solidFill>
              <a:schemeClr val="accent1">
                <a:shade val="95000"/>
                <a:satMod val="105000"/>
              </a:schemeClr>
            </a:solidFill>
            <a:prstDash val="solid"/>
            <a:headEnd type="oval" w="med" len="med"/>
          </a:ln>
        </p:spPr>
        <p:style>
          <a:lnRef idx="1">
            <a:schemeClr val="accent1"/>
          </a:lnRef>
          <a:fillRef idx="0">
            <a:schemeClr val="accent1"/>
          </a:fillRef>
          <a:effectRef idx="0">
            <a:schemeClr val="accent1"/>
          </a:effectRef>
          <a:fontRef idx="minor">
            <a:schemeClr val="tx1"/>
          </a:fontRef>
        </p:style>
      </p:sp>
    </p:spTree>
    <p:extLst>
      <p:ext uri="{BB962C8B-B14F-4D97-AF65-F5344CB8AC3E}">
        <p14:creationId xmlns:p14="http://schemas.microsoft.com/office/powerpoint/2010/main" val="105061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5"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16" name="テキスト ボックス 4"/>
          <p:cNvSpPr txBox="1"/>
          <p:nvPr/>
        </p:nvSpPr>
        <p:spPr>
          <a:xfrm>
            <a:off x="35496" y="41913"/>
            <a:ext cx="5184576"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本日の説明内容</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117" name="テキスト ボックス 436"/>
          <p:cNvSpPr txBox="1"/>
          <p:nvPr/>
        </p:nvSpPr>
        <p:spPr>
          <a:xfrm>
            <a:off x="775540" y="1140451"/>
            <a:ext cx="7102679" cy="3107650"/>
          </a:xfrm>
          <a:prstGeom prst="rect">
            <a:avLst/>
          </a:prstGeom>
          <a:noFill/>
        </p:spPr>
        <p:txBody>
          <a:bodyPr wrap="square">
            <a:spAutoFit/>
          </a:bodyPr>
          <a:lstStyle/>
          <a:p>
            <a:pPr fontAlgn="auto">
              <a:spcBef>
                <a:spcPts val="0"/>
              </a:spcBef>
              <a:spcAft>
                <a:spcPts val="0"/>
              </a:spcAft>
              <a:defRPr/>
            </a:pPr>
            <a:r>
              <a:rPr lang="ja-JP" altLang="en-US" sz="2800" b="0" dirty="0">
                <a:ln>
                  <a:solidFill>
                    <a:sysClr val="windowText" lastClr="000000"/>
                  </a:solidFill>
                </a:ln>
                <a:latin typeface="HG丸ｺﾞｼｯｸM-PRO" panose="020F0600000000000000" pitchFamily="50" charset="-128"/>
                <a:ea typeface="HG丸ｺﾞｼｯｸM-PRO" panose="020F0600000000000000" pitchFamily="50" charset="-128"/>
              </a:rPr>
              <a:t>１．事業概要</a:t>
            </a:r>
            <a:endParaRPr lang="en-US" altLang="ja-JP" sz="2800" b="0" dirty="0">
              <a:ln>
                <a:solidFill>
                  <a:sysClr val="windowText" lastClr="000000"/>
                </a:solidFill>
              </a:ln>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ja-JP" altLang="en-US" sz="2800" dirty="0">
              <a:ln>
                <a:solidFill>
                  <a:sysClr val="windowText" lastClr="000000"/>
                </a:solidFill>
              </a:ln>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2800" dirty="0">
                <a:ln>
                  <a:solidFill>
                    <a:sysClr val="windowText" lastClr="000000"/>
                  </a:solidFill>
                </a:ln>
                <a:latin typeface="HG丸ｺﾞｼｯｸM-PRO" panose="020F0600000000000000" pitchFamily="50" charset="-128"/>
                <a:ea typeface="HG丸ｺﾞｼｯｸM-PRO" panose="020F0600000000000000" pitchFamily="50" charset="-128"/>
              </a:rPr>
              <a:t>２．建築計画</a:t>
            </a:r>
          </a:p>
          <a:p>
            <a:pPr fontAlgn="auto">
              <a:spcBef>
                <a:spcPts val="0"/>
              </a:spcBef>
              <a:spcAft>
                <a:spcPts val="0"/>
              </a:spcAft>
              <a:defRPr/>
            </a:pPr>
            <a:endParaRPr lang="en-US" altLang="ja-JP" sz="2800" dirty="0">
              <a:ln>
                <a:solidFill>
                  <a:sysClr val="windowText" lastClr="000000"/>
                </a:solidFill>
              </a:ln>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2800" dirty="0">
                <a:ln>
                  <a:solidFill>
                    <a:sysClr val="windowText" lastClr="000000"/>
                  </a:solidFill>
                </a:ln>
                <a:latin typeface="HG丸ｺﾞｼｯｸM-PRO" panose="020F0600000000000000" pitchFamily="50" charset="-128"/>
                <a:ea typeface="HG丸ｺﾞｼｯｸM-PRO" panose="020F0600000000000000" pitchFamily="50" charset="-128"/>
              </a:rPr>
              <a:t>３．工事計画</a:t>
            </a:r>
            <a:endParaRPr lang="en-US" altLang="ja-JP" sz="2800" dirty="0">
              <a:ln>
                <a:solidFill>
                  <a:sysClr val="windowText" lastClr="000000"/>
                </a:solidFill>
              </a:ln>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endParaRPr lang="en-US" altLang="ja-JP" sz="2800" dirty="0">
              <a:ln>
                <a:solidFill>
                  <a:sysClr val="windowText" lastClr="000000"/>
                </a:solidFill>
              </a:ln>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lang="ja-JP" altLang="en-US" sz="2800" dirty="0">
                <a:ln>
                  <a:solidFill>
                    <a:sysClr val="windowText" lastClr="000000"/>
                  </a:solidFill>
                </a:ln>
                <a:latin typeface="HG丸ｺﾞｼｯｸM-PRO" panose="020F0600000000000000" pitchFamily="50" charset="-128"/>
                <a:ea typeface="HG丸ｺﾞｼｯｸM-PRO" panose="020F0600000000000000" pitchFamily="50" charset="-128"/>
              </a:rPr>
              <a:t>４．運営計画</a:t>
            </a:r>
          </a:p>
        </p:txBody>
      </p:sp>
      <p:sp>
        <p:nvSpPr>
          <p:cNvPr id="1118" name="テキスト ボックス 703"/>
          <p:cNvSpPr txBox="1"/>
          <p:nvPr/>
        </p:nvSpPr>
        <p:spPr>
          <a:xfrm>
            <a:off x="8777545"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1</a:t>
            </a:r>
          </a:p>
        </p:txBody>
      </p:sp>
    </p:spTree>
    <p:extLst>
      <p:ext uri="{BB962C8B-B14F-4D97-AF65-F5344CB8AC3E}">
        <p14:creationId xmlns:p14="http://schemas.microsoft.com/office/powerpoint/2010/main" val="306858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 name="Rectangle 468"/>
          <p:cNvSpPr>
            <a:spLocks noChangeArrowheads="1"/>
          </p:cNvSpPr>
          <p:nvPr/>
        </p:nvSpPr>
        <p:spPr>
          <a:xfrm>
            <a:off x="0" y="0"/>
            <a:ext cx="9144000" cy="6858000"/>
          </a:xfrm>
          <a:prstGeom prst="rect">
            <a:avLst/>
          </a:prstGeom>
          <a:noFill/>
          <a:ln w="9525">
            <a:miter/>
          </a:ln>
        </p:spPr>
        <p:txBody>
          <a:bodyPr wrap="none" anchor="ct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a:defRPr kumimoji="1" sz="1800" b="0" i="0" u="none" kern="1200" baseline="0">
                <a:solidFill>
                  <a:schemeClr val="tx1"/>
                </a:solidFill>
                <a:effectLst/>
                <a:latin typeface="Arial" pitchFamily="39" charset="0"/>
                <a:ea typeface="ＭＳ Ｐゴシック" pitchFamily="55" charset="-128"/>
              </a:defRPr>
            </a:lvl6pPr>
            <a:lvl7pPr marL="1828800">
              <a:defRPr kumimoji="1" sz="1800" b="0" i="0" u="none" kern="1200" baseline="0">
                <a:solidFill>
                  <a:schemeClr val="tx1"/>
                </a:solidFill>
                <a:effectLst/>
                <a:latin typeface="Arial" pitchFamily="39" charset="0"/>
                <a:ea typeface="ＭＳ Ｐゴシック" pitchFamily="55" charset="-128"/>
              </a:defRPr>
            </a:lvl7pPr>
            <a:lvl8pPr marL="1828800">
              <a:defRPr kumimoji="1" sz="1800" b="0" i="0" u="none" kern="1200" baseline="0">
                <a:solidFill>
                  <a:schemeClr val="tx1"/>
                </a:solidFill>
                <a:effectLst/>
                <a:latin typeface="Arial" pitchFamily="39" charset="0"/>
                <a:ea typeface="ＭＳ Ｐゴシック" pitchFamily="55" charset="-128"/>
              </a:defRPr>
            </a:lvl8pPr>
            <a:lvl9pPr marL="1828800">
              <a:defRPr kumimoji="1" sz="1800" b="0" i="0" u="none" kern="1200" baseline="0">
                <a:solidFill>
                  <a:schemeClr val="tx1"/>
                </a:solidFill>
                <a:effectLst/>
                <a:latin typeface="Arial" pitchFamily="39" charset="0"/>
                <a:ea typeface="ＭＳ Ｐゴシック" pitchFamily="55" charset="-128"/>
              </a:defRPr>
            </a:lvl9pPr>
          </a:lstStyle>
          <a:p>
            <a:pPr algn="ctr" fontAlgn="base"/>
            <a:endParaRPr dirty="0"/>
          </a:p>
          <a:p>
            <a:pPr algn="l" fontAlgn="base"/>
            <a:r>
              <a:rPr lang="ja-JP" altLang="en-US" sz="4000" u="none" dirty="0">
                <a:ea typeface="HGP創英角ｺﾞｼｯｸUB" pitchFamily="55" charset="-128"/>
              </a:rPr>
              <a:t>　４．運営計画</a:t>
            </a:r>
            <a:endParaRPr sz="4000" dirty="0">
              <a:ln/>
              <a:latin typeface="HGP創英角ｺﾞｼｯｸUB"/>
              <a:ea typeface="HGP創英角ｺﾞｼｯｸUB"/>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r>
              <a:rPr lang="ja-JP" altLang="en-US" sz="2800" u="none" dirty="0">
                <a:solidFill>
                  <a:schemeClr val="bg1"/>
                </a:solidFill>
                <a:effectLst>
                  <a:outerShdw blurRad="38100" dist="38100" dir="2700000" algn="tl">
                    <a:srgbClr val="000000"/>
                  </a:outerShdw>
                </a:effectLst>
                <a:ea typeface="HGP創英角ｺﾞｼｯｸUB" pitchFamily="55" charset="-128"/>
              </a:rPr>
              <a:t>　　　　　　　　</a:t>
            </a:r>
          </a:p>
        </p:txBody>
      </p:sp>
      <p:sp>
        <p:nvSpPr>
          <p:cNvPr id="1503" name="テキスト ボックス 258"/>
          <p:cNvSpPr txBox="1"/>
          <p:nvPr/>
        </p:nvSpPr>
        <p:spPr>
          <a:xfrm>
            <a:off x="8676456" y="6546510"/>
            <a:ext cx="490657" cy="368439"/>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19</a:t>
            </a:r>
            <a:endParaRPr lang="ja-JP" altLang="en-US" b="1" dirty="0">
              <a:latin typeface="Arial Black" panose="020B0A04020102020204" pitchFamily="34" charset="0"/>
            </a:endParaRPr>
          </a:p>
        </p:txBody>
      </p:sp>
    </p:spTree>
    <p:extLst>
      <p:ext uri="{BB962C8B-B14F-4D97-AF65-F5344CB8AC3E}">
        <p14:creationId xmlns:p14="http://schemas.microsoft.com/office/powerpoint/2010/main" val="316648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 name="正方形/長方形 363"/>
          <p:cNvSpPr/>
          <p:nvPr/>
        </p:nvSpPr>
        <p:spPr>
          <a:xfrm>
            <a:off x="0" y="10959"/>
            <a:ext cx="9144000" cy="741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10" name="直線コネクタ 364"/>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11" name="テキスト ボックス 365"/>
          <p:cNvSpPr txBox="1"/>
          <p:nvPr/>
        </p:nvSpPr>
        <p:spPr>
          <a:xfrm>
            <a:off x="24899" y="10959"/>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4-1</a:t>
            </a:r>
            <a:r>
              <a:rPr kumimoji="1" lang="ja-JP" altLang="en-US" sz="2400" dirty="0" err="1">
                <a:latin typeface="HG丸ｺﾞｼｯｸM-PRO" panose="020F0600000000000000" pitchFamily="50" charset="-128"/>
                <a:ea typeface="HG丸ｺﾞｼｯｸM-PRO" panose="020F0600000000000000" pitchFamily="50" charset="-128"/>
              </a:rPr>
              <a:t>.利用者動線（供用開始から鉄道開業まで）</a:t>
            </a:r>
          </a:p>
        </p:txBody>
      </p:sp>
      <p:pic>
        <p:nvPicPr>
          <p:cNvPr id="1512" name="図 3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3082" y="752386"/>
            <a:ext cx="8637837" cy="6107948"/>
          </a:xfrm>
          <a:prstGeom prst="rect">
            <a:avLst/>
          </a:prstGeom>
        </p:spPr>
      </p:pic>
      <p:sp>
        <p:nvSpPr>
          <p:cNvPr id="1513" name="テキスト ボックス 375"/>
          <p:cNvSpPr txBox="1"/>
          <p:nvPr/>
        </p:nvSpPr>
        <p:spPr>
          <a:xfrm>
            <a:off x="8676456" y="6546510"/>
            <a:ext cx="490657" cy="368439"/>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20</a:t>
            </a:r>
            <a:endParaRPr lang="ja-JP" altLang="en-US" b="1" dirty="0">
              <a:latin typeface="Arial Black" panose="020B0A04020102020204" pitchFamily="34" charset="0"/>
            </a:endParaRPr>
          </a:p>
        </p:txBody>
      </p:sp>
      <p:sp>
        <p:nvSpPr>
          <p:cNvPr id="1514" name="正方形/長方形 367"/>
          <p:cNvSpPr/>
          <p:nvPr/>
        </p:nvSpPr>
        <p:spPr>
          <a:xfrm>
            <a:off x="3138708" y="2194246"/>
            <a:ext cx="1618947"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箕面船場第一駐輪場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15" name="正方形/長方形 369"/>
          <p:cNvSpPr/>
          <p:nvPr/>
        </p:nvSpPr>
        <p:spPr>
          <a:xfrm>
            <a:off x="4387413" y="1053000"/>
            <a:ext cx="1768587"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大阪大学キャンパス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16" name="正方形/長方形 374"/>
          <p:cNvSpPr/>
          <p:nvPr/>
        </p:nvSpPr>
        <p:spPr>
          <a:xfrm>
            <a:off x="180000" y="4919334"/>
            <a:ext cx="2014846" cy="43006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エントランス（駅昇降口）</a:t>
            </a:r>
            <a:endParaRPr kumimoji="1" lang="ja-JP" altLang="en-US" sz="1200" b="1" dirty="0">
              <a:latin typeface="HG丸ｺﾞｼｯｸM-PRO" panose="020F0600000000000000" pitchFamily="50" charset="-128"/>
              <a:ea typeface="HG丸ｺﾞｼｯｸM-PRO" panose="020F0600000000000000" pitchFamily="50" charset="-128"/>
            </a:endParaRPr>
          </a:p>
          <a:p>
            <a:pPr algn="ctr"/>
            <a:r>
              <a:rPr lang="ja-JP" altLang="en-US" sz="1200" b="1" dirty="0">
                <a:latin typeface="HG丸ｺﾞｼｯｸM-PRO" panose="020F0600000000000000" pitchFamily="50" charset="-128"/>
                <a:ea typeface="HG丸ｺﾞｼｯｸM-PRO" panose="020F0600000000000000" pitchFamily="50" charset="-128"/>
              </a:rPr>
              <a:t>（未整備）</a:t>
            </a:r>
          </a:p>
        </p:txBody>
      </p:sp>
      <p:sp>
        <p:nvSpPr>
          <p:cNvPr id="1517" name="正方形/長方形 377"/>
          <p:cNvSpPr/>
          <p:nvPr/>
        </p:nvSpPr>
        <p:spPr>
          <a:xfrm>
            <a:off x="4778821" y="2615416"/>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図書館</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生涯学習センター</a:t>
            </a: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18" name="正方形/長方形 378"/>
          <p:cNvSpPr/>
          <p:nvPr/>
        </p:nvSpPr>
        <p:spPr>
          <a:xfrm>
            <a:off x="3996892" y="3593748"/>
            <a:ext cx="1611392"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文化ホール</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p>
        </p:txBody>
      </p:sp>
      <p:sp>
        <p:nvSpPr>
          <p:cNvPr id="1519" name="正方形/長方形 379"/>
          <p:cNvSpPr/>
          <p:nvPr/>
        </p:nvSpPr>
        <p:spPr>
          <a:xfrm rot="18600000">
            <a:off x="4659090" y="2759759"/>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20" name="正方形/長方形 380"/>
          <p:cNvSpPr/>
          <p:nvPr/>
        </p:nvSpPr>
        <p:spPr>
          <a:xfrm rot="18600000">
            <a:off x="3904234" y="3657654"/>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21" name="正方形/長方形 384"/>
          <p:cNvSpPr/>
          <p:nvPr/>
        </p:nvSpPr>
        <p:spPr>
          <a:xfrm>
            <a:off x="1475510" y="3371525"/>
            <a:ext cx="126800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民間敷地</a:t>
            </a:r>
            <a:endParaRPr kumimoji="1" lang="ja-JP" altLang="en-US" sz="1200" b="1" dirty="0">
              <a:latin typeface="HG丸ｺﾞｼｯｸM-PRO" panose="020F0600000000000000" pitchFamily="50" charset="-128"/>
              <a:ea typeface="HG丸ｺﾞｼｯｸM-PRO" panose="020F0600000000000000" pitchFamily="50" charset="-128"/>
            </a:endParaRPr>
          </a:p>
        </p:txBody>
      </p:sp>
      <p:cxnSp>
        <p:nvCxnSpPr>
          <p:cNvPr id="1522" name="直線矢印コネクタ 399"/>
          <p:cNvCxnSpPr>
            <a:cxnSpLocks/>
          </p:cNvCxnSpPr>
          <p:nvPr/>
        </p:nvCxnSpPr>
        <p:spPr>
          <a:xfrm flipH="1">
            <a:off x="6056114" y="1916381"/>
            <a:ext cx="617167" cy="619"/>
          </a:xfrm>
          <a:prstGeom prst="straightConnector1">
            <a:avLst/>
          </a:prstGeom>
          <a:ln w="38100">
            <a:solidFill>
              <a:srgbClr val="FF000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23" name="直線矢印コネクタ 400"/>
          <p:cNvCxnSpPr>
            <a:cxnSpLocks/>
          </p:cNvCxnSpPr>
          <p:nvPr/>
        </p:nvCxnSpPr>
        <p:spPr>
          <a:xfrm flipH="1">
            <a:off x="6090009" y="2298019"/>
            <a:ext cx="617167" cy="619"/>
          </a:xfrm>
          <a:prstGeom prst="straightConnector1">
            <a:avLst/>
          </a:prstGeom>
          <a:ln w="38100">
            <a:solidFill>
              <a:srgbClr val="00B05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24" name="直線矢印コネクタ 401"/>
          <p:cNvCxnSpPr>
            <a:cxnSpLocks/>
          </p:cNvCxnSpPr>
          <p:nvPr/>
        </p:nvCxnSpPr>
        <p:spPr>
          <a:xfrm flipH="1">
            <a:off x="6056114" y="1778399"/>
            <a:ext cx="617167" cy="619"/>
          </a:xfrm>
          <a:prstGeom prst="straightConnector1">
            <a:avLst/>
          </a:prstGeom>
          <a:ln w="38100">
            <a:solidFill>
              <a:srgbClr val="FFC00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25" name="直線矢印コネクタ 402"/>
          <p:cNvCxnSpPr>
            <a:cxnSpLocks/>
          </p:cNvCxnSpPr>
          <p:nvPr/>
        </p:nvCxnSpPr>
        <p:spPr>
          <a:xfrm flipH="1" flipV="1">
            <a:off x="2540000" y="5898377"/>
            <a:ext cx="0" cy="620957"/>
          </a:xfrm>
          <a:prstGeom prst="straightConnector1">
            <a:avLst/>
          </a:prstGeom>
          <a:ln w="38100">
            <a:solidFill>
              <a:srgbClr val="00B050"/>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526" name="図形 403"/>
          <p:cNvSpPr/>
          <p:nvPr/>
        </p:nvSpPr>
        <p:spPr>
          <a:xfrm>
            <a:off x="2326482" y="4841081"/>
            <a:ext cx="383381" cy="509781"/>
          </a:xfrm>
          <a:custGeom>
            <a:avLst/>
            <a:gdLst/>
            <a:ahLst/>
            <a:cxnLst/>
            <a:rect l="l" t="t" r="r" b="b"/>
            <a:pathLst>
              <a:path w="21600" h="21600">
                <a:moveTo>
                  <a:pt x="1475" y="100"/>
                </a:moveTo>
                <a:lnTo>
                  <a:pt x="134" y="1211"/>
                </a:lnTo>
                <a:lnTo>
                  <a:pt x="134" y="15241"/>
                </a:lnTo>
                <a:lnTo>
                  <a:pt x="21600" y="21600"/>
                </a:lnTo>
                <a:lnTo>
                  <a:pt x="21600" y="12818"/>
                </a:lnTo>
                <a:lnTo>
                  <a:pt x="1475" y="100"/>
                </a:lnTo>
                <a:close/>
              </a:path>
            </a:pathLst>
          </a:cu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27" name="図形 404"/>
          <p:cNvSpPr/>
          <p:nvPr/>
        </p:nvSpPr>
        <p:spPr>
          <a:xfrm>
            <a:off x="2217283" y="5239089"/>
            <a:ext cx="476250" cy="245269"/>
          </a:xfrm>
          <a:custGeom>
            <a:avLst/>
            <a:gdLst/>
            <a:ahLst/>
            <a:cxnLst/>
            <a:rect l="l" t="t" r="r" b="b"/>
            <a:pathLst>
              <a:path w="21600" h="21600">
                <a:moveTo>
                  <a:pt x="7775" y="0"/>
                </a:moveTo>
                <a:lnTo>
                  <a:pt x="21600" y="10275"/>
                </a:lnTo>
                <a:lnTo>
                  <a:pt x="21600" y="21600"/>
                </a:lnTo>
                <a:lnTo>
                  <a:pt x="3240" y="19293"/>
                </a:lnTo>
                <a:lnTo>
                  <a:pt x="0" y="16987"/>
                </a:lnTo>
                <a:lnTo>
                  <a:pt x="7775" y="0"/>
                </a:lnTo>
                <a:close/>
              </a:path>
            </a:pathLst>
          </a:custGeom>
          <a:solidFill>
            <a:schemeClr val="bg1"/>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528" name="正方形/長方形 405"/>
          <p:cNvSpPr/>
          <p:nvPr/>
        </p:nvSpPr>
        <p:spPr>
          <a:xfrm>
            <a:off x="6638834" y="1548080"/>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原動機付自転車</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29" name="正方形/長方形 406"/>
          <p:cNvSpPr/>
          <p:nvPr/>
        </p:nvSpPr>
        <p:spPr>
          <a:xfrm>
            <a:off x="6641532" y="1688691"/>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自転車</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30" name="正方形/長方形 407"/>
          <p:cNvSpPr/>
          <p:nvPr/>
        </p:nvSpPr>
        <p:spPr>
          <a:xfrm>
            <a:off x="6638834" y="2062663"/>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歩行者</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31" name="正方形/長方形 408"/>
          <p:cNvSpPr/>
          <p:nvPr/>
        </p:nvSpPr>
        <p:spPr>
          <a:xfrm>
            <a:off x="2227866" y="6395914"/>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歩行者</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32" name="正方形/長方形 409"/>
          <p:cNvSpPr/>
          <p:nvPr/>
        </p:nvSpPr>
        <p:spPr>
          <a:xfrm>
            <a:off x="2052000" y="5484358"/>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２階</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デッキレベルへ</a:t>
            </a:r>
          </a:p>
        </p:txBody>
      </p:sp>
      <p:cxnSp>
        <p:nvCxnSpPr>
          <p:cNvPr id="1533" name="直線矢印コネクタ 410"/>
          <p:cNvCxnSpPr>
            <a:cxnSpLocks/>
          </p:cNvCxnSpPr>
          <p:nvPr/>
        </p:nvCxnSpPr>
        <p:spPr>
          <a:xfrm flipH="1">
            <a:off x="6865622" y="5876381"/>
            <a:ext cx="617167" cy="619"/>
          </a:xfrm>
          <a:prstGeom prst="straightConnector1">
            <a:avLst/>
          </a:prstGeom>
          <a:ln w="38100">
            <a:solidFill>
              <a:srgbClr val="FF000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34" name="直線矢印コネクタ 411"/>
          <p:cNvCxnSpPr>
            <a:cxnSpLocks/>
          </p:cNvCxnSpPr>
          <p:nvPr/>
        </p:nvCxnSpPr>
        <p:spPr>
          <a:xfrm flipH="1">
            <a:off x="6899517" y="6148438"/>
            <a:ext cx="617167" cy="619"/>
          </a:xfrm>
          <a:prstGeom prst="straightConnector1">
            <a:avLst/>
          </a:prstGeom>
          <a:ln w="38100">
            <a:solidFill>
              <a:srgbClr val="00B05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35" name="直線矢印コネクタ 412"/>
          <p:cNvCxnSpPr>
            <a:cxnSpLocks/>
          </p:cNvCxnSpPr>
          <p:nvPr/>
        </p:nvCxnSpPr>
        <p:spPr>
          <a:xfrm flipH="1">
            <a:off x="6865622" y="5597069"/>
            <a:ext cx="617167" cy="619"/>
          </a:xfrm>
          <a:prstGeom prst="straightConnector1">
            <a:avLst/>
          </a:prstGeom>
          <a:ln w="38100">
            <a:solidFill>
              <a:srgbClr val="FFC000"/>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536" name="正方形/長方形 413"/>
          <p:cNvSpPr/>
          <p:nvPr/>
        </p:nvSpPr>
        <p:spPr>
          <a:xfrm>
            <a:off x="7447275" y="5373000"/>
            <a:ext cx="1943661"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原動機付自転車動線</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37" name="正方形/長方形 414"/>
          <p:cNvSpPr/>
          <p:nvPr/>
        </p:nvSpPr>
        <p:spPr>
          <a:xfrm>
            <a:off x="7451040" y="5652080"/>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自転車動線</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38" name="正方形/長方形 415"/>
          <p:cNvSpPr/>
          <p:nvPr/>
        </p:nvSpPr>
        <p:spPr>
          <a:xfrm>
            <a:off x="7448342" y="5913082"/>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歩行者動線</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539" name="図 420"/>
          <p:cNvPicPr>
            <a:picLocks noChangeAspect="1"/>
          </p:cNvPicPr>
          <p:nvPr/>
        </p:nvPicPr>
        <p:blipFill>
          <a:blip r:embed="rId4"/>
          <a:srcRect l="76158" t="8438" r="18513" b="85498"/>
          <a:stretch>
            <a:fillRect/>
          </a:stretch>
        </p:blipFill>
        <p:spPr>
          <a:xfrm>
            <a:off x="8298809" y="713840"/>
            <a:ext cx="677075" cy="544703"/>
          </a:xfrm>
          <a:prstGeom prst="rect">
            <a:avLst/>
          </a:prstGeom>
        </p:spPr>
      </p:pic>
      <p:sp>
        <p:nvSpPr>
          <p:cNvPr id="1540" name="正方形/長方形 441"/>
          <p:cNvSpPr/>
          <p:nvPr/>
        </p:nvSpPr>
        <p:spPr>
          <a:xfrm>
            <a:off x="5006437" y="3090166"/>
            <a:ext cx="1869563" cy="44092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r>
              <a:rPr lang="ja-JP" altLang="en-US" sz="1200" b="1" dirty="0">
                <a:latin typeface="HG丸ｺﾞｼｯｸM-PRO" panose="020F0600000000000000" pitchFamily="50" charset="-128"/>
                <a:ea typeface="HG丸ｺﾞｼｯｸM-PRO" panose="020F0600000000000000" pitchFamily="50" charset="-128"/>
              </a:rPr>
              <a:t>船場図書館</a:t>
            </a:r>
            <a:endParaRPr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船場生涯学習センター</a:t>
            </a:r>
          </a:p>
        </p:txBody>
      </p:sp>
      <p:sp>
        <p:nvSpPr>
          <p:cNvPr id="1541" name="正方形/長方形 442"/>
          <p:cNvSpPr/>
          <p:nvPr/>
        </p:nvSpPr>
        <p:spPr>
          <a:xfrm>
            <a:off x="3668282" y="4653000"/>
            <a:ext cx="1407718"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文化芸能劇場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42" name="正方形/長方形 445"/>
          <p:cNvSpPr/>
          <p:nvPr/>
        </p:nvSpPr>
        <p:spPr>
          <a:xfrm>
            <a:off x="266853" y="5897367"/>
            <a:ext cx="1804560" cy="45330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船場広場（駅前</a:t>
            </a:r>
            <a:r>
              <a:rPr lang="ja-JP" altLang="en-US" sz="1200" b="1" dirty="0">
                <a:latin typeface="HG丸ｺﾞｼｯｸM-PRO" panose="020F0600000000000000" pitchFamily="50" charset="-128"/>
                <a:ea typeface="HG丸ｺﾞｼｯｸM-PRO" panose="020F0600000000000000" pitchFamily="50" charset="-128"/>
              </a:rPr>
              <a:t>広場）</a:t>
            </a:r>
            <a:endParaRPr kumimoji="1" lang="ja-JP" altLang="en-US" sz="1200" b="1" dirty="0">
              <a:latin typeface="HG丸ｺﾞｼｯｸM-PRO" panose="020F0600000000000000" pitchFamily="50" charset="-128"/>
              <a:ea typeface="HG丸ｺﾞｼｯｸM-PRO" panose="020F0600000000000000" pitchFamily="50" charset="-128"/>
            </a:endParaRPr>
          </a:p>
          <a:p>
            <a:pPr algn="ctr"/>
            <a:r>
              <a:rPr lang="ja-JP" altLang="en-US" sz="1200" b="1" dirty="0">
                <a:latin typeface="HG丸ｺﾞｼｯｸM-PRO" panose="020F0600000000000000" pitchFamily="50" charset="-128"/>
                <a:ea typeface="HG丸ｺﾞｼｯｸM-PRO" panose="020F0600000000000000" pitchFamily="50" charset="-128"/>
              </a:rPr>
              <a:t>（未整備）</a:t>
            </a:r>
          </a:p>
        </p:txBody>
      </p:sp>
      <p:sp>
        <p:nvSpPr>
          <p:cNvPr id="1543" name="正方形/長方形 446"/>
          <p:cNvSpPr/>
          <p:nvPr/>
        </p:nvSpPr>
        <p:spPr>
          <a:xfrm>
            <a:off x="108000" y="693000"/>
            <a:ext cx="1869564" cy="337461"/>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800" b="1" dirty="0">
                <a:latin typeface="HG丸ｺﾞｼｯｸM-PRO" panose="020F0600000000000000" pitchFamily="50" charset="-128"/>
                <a:ea typeface="HG丸ｺﾞｼｯｸM-PRO" panose="020F0600000000000000" pitchFamily="50" charset="-128"/>
              </a:rPr>
              <a:t>地上１階レベル</a:t>
            </a:r>
          </a:p>
        </p:txBody>
      </p:sp>
      <p:sp>
        <p:nvSpPr>
          <p:cNvPr id="1544" name="直線 447"/>
          <p:cNvSpPr/>
          <p:nvPr/>
        </p:nvSpPr>
        <p:spPr>
          <a:xfrm>
            <a:off x="2723240" y="6427129"/>
            <a:ext cx="1636603" cy="0"/>
          </a:xfrm>
          <a:prstGeom prst="line">
            <a:avLst/>
          </a:prstGeom>
          <a:ln w="12700" cap="flat" cmpd="sng" algn="ctr">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sp>
      <p:sp>
        <p:nvSpPr>
          <p:cNvPr id="1545" name="正方形/長方形 450"/>
          <p:cNvSpPr/>
          <p:nvPr/>
        </p:nvSpPr>
        <p:spPr>
          <a:xfrm>
            <a:off x="2743516" y="5373000"/>
            <a:ext cx="843445"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大階段</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46" name="テキスト 451"/>
          <p:cNvSpPr txBox="1"/>
          <p:nvPr/>
        </p:nvSpPr>
        <p:spPr>
          <a:xfrm>
            <a:off x="108000" y="2572617"/>
            <a:ext cx="459879" cy="2147746"/>
          </a:xfrm>
          <a:prstGeom prst="rect">
            <a:avLst/>
          </a:prstGeom>
        </p:spPr>
        <p:txBody>
          <a:bodyPr vert="eaVert" wrap="square" anchor="ctr" anchorCtr="1">
            <a:spAutoFit/>
          </a:bodyPr>
          <a:lstStyle/>
          <a:p>
            <a:pPr>
              <a:defRPr lang="ja-JP" altLang="en-US"/>
            </a:pPr>
            <a:r>
              <a:rPr lang="ja-JP" altLang="en-US">
                <a:latin typeface="HG丸ｺﾞｼｯｸM-PRO"/>
                <a:ea typeface="HG丸ｺﾞｼｯｸM-PRO"/>
              </a:rPr>
              <a:t>国道４２３号側道</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2" name="図 4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417" y="750592"/>
            <a:ext cx="8663729" cy="6125022"/>
          </a:xfrm>
          <a:prstGeom prst="rect">
            <a:avLst/>
          </a:prstGeom>
        </p:spPr>
      </p:pic>
      <p:sp>
        <p:nvSpPr>
          <p:cNvPr id="1553" name="正方形/長方形 366"/>
          <p:cNvSpPr/>
          <p:nvPr/>
        </p:nvSpPr>
        <p:spPr>
          <a:xfrm>
            <a:off x="0" y="10959"/>
            <a:ext cx="9144000" cy="741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4" name="正方形/長方形 369"/>
          <p:cNvSpPr/>
          <p:nvPr/>
        </p:nvSpPr>
        <p:spPr>
          <a:xfrm>
            <a:off x="0" y="10959"/>
            <a:ext cx="9144000" cy="741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55" name="直線コネクタ 370"/>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56" name="テキスト ボックス 371"/>
          <p:cNvSpPr txBox="1"/>
          <p:nvPr/>
        </p:nvSpPr>
        <p:spPr>
          <a:xfrm>
            <a:off x="24899" y="10959"/>
            <a:ext cx="9144000"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4-2</a:t>
            </a:r>
            <a:r>
              <a:rPr kumimoji="1" lang="ja-JP" altLang="en-US" sz="2400" dirty="0" err="1">
                <a:latin typeface="HG丸ｺﾞｼｯｸM-PRO" panose="020F0600000000000000" pitchFamily="50" charset="-128"/>
                <a:ea typeface="HG丸ｺﾞｼｯｸM-PRO" panose="020F0600000000000000" pitchFamily="50" charset="-128"/>
              </a:rPr>
              <a:t>.利用者動線（鉄道開業後）</a:t>
            </a:r>
          </a:p>
        </p:txBody>
      </p:sp>
      <p:sp>
        <p:nvSpPr>
          <p:cNvPr id="1557" name="テキスト ボックス 376"/>
          <p:cNvSpPr txBox="1"/>
          <p:nvPr/>
        </p:nvSpPr>
        <p:spPr>
          <a:xfrm>
            <a:off x="8676456" y="6546510"/>
            <a:ext cx="490657" cy="368439"/>
          </a:xfrm>
          <a:prstGeom prst="rect">
            <a:avLst/>
          </a:prstGeom>
          <a:noFill/>
        </p:spPr>
        <p:txBody>
          <a:bodyPr wrap="none">
            <a:spAutoFit/>
          </a:bodyPr>
          <a:lstStyle/>
          <a:p>
            <a:pPr fontAlgn="auto">
              <a:spcBef>
                <a:spcPts val="0"/>
              </a:spcBef>
              <a:spcAft>
                <a:spcPts val="0"/>
              </a:spcAft>
              <a:defRPr lang="ja-JP" altLang="en-US"/>
            </a:pPr>
            <a:r>
              <a:rPr lang="en-US" altLang="ja-JP" b="1" dirty="0">
                <a:latin typeface="Arial Black" panose="020B0A04020102020204" pitchFamily="34" charset="0"/>
              </a:rPr>
              <a:t>21</a:t>
            </a:r>
            <a:endParaRPr lang="ja-JP" altLang="en-US" b="1" dirty="0">
              <a:latin typeface="Arial Black" panose="020B0A04020102020204" pitchFamily="34" charset="0"/>
            </a:endParaRPr>
          </a:p>
        </p:txBody>
      </p:sp>
      <p:sp>
        <p:nvSpPr>
          <p:cNvPr id="1558" name="正方形/長方形 385"/>
          <p:cNvSpPr/>
          <p:nvPr/>
        </p:nvSpPr>
        <p:spPr>
          <a:xfrm>
            <a:off x="3138708" y="2194246"/>
            <a:ext cx="1618947"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箕面船場第一駐輪場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59" name="正方形/長方形 387"/>
          <p:cNvSpPr/>
          <p:nvPr/>
        </p:nvSpPr>
        <p:spPr>
          <a:xfrm>
            <a:off x="4387413" y="1053000"/>
            <a:ext cx="1768587"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大阪大学キャンパス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60" name="正方形/長方形 392"/>
          <p:cNvSpPr/>
          <p:nvPr/>
        </p:nvSpPr>
        <p:spPr>
          <a:xfrm>
            <a:off x="36000" y="5055332"/>
            <a:ext cx="201484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エントランス（駅昇降口）</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61" name="正方形/長方形 395"/>
          <p:cNvSpPr/>
          <p:nvPr/>
        </p:nvSpPr>
        <p:spPr>
          <a:xfrm rot="18600000">
            <a:off x="4659090" y="2759759"/>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62" name="正方形/長方形 396"/>
          <p:cNvSpPr/>
          <p:nvPr/>
        </p:nvSpPr>
        <p:spPr>
          <a:xfrm rot="18600000">
            <a:off x="3904234" y="3657654"/>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63" name="正方形/長方形 398"/>
          <p:cNvSpPr/>
          <p:nvPr/>
        </p:nvSpPr>
        <p:spPr>
          <a:xfrm>
            <a:off x="1475510" y="3371525"/>
            <a:ext cx="126800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民間敷地</a:t>
            </a:r>
            <a:endParaRPr kumimoji="1" lang="ja-JP" altLang="en-US" sz="1200" b="1" dirty="0">
              <a:latin typeface="HG丸ｺﾞｼｯｸM-PRO" panose="020F0600000000000000" pitchFamily="50" charset="-128"/>
              <a:ea typeface="HG丸ｺﾞｼｯｸM-PRO" panose="020F0600000000000000" pitchFamily="50" charset="-128"/>
            </a:endParaRPr>
          </a:p>
        </p:txBody>
      </p:sp>
      <p:cxnSp>
        <p:nvCxnSpPr>
          <p:cNvPr id="1564" name="直線矢印コネクタ 416"/>
          <p:cNvCxnSpPr>
            <a:cxnSpLocks/>
          </p:cNvCxnSpPr>
          <p:nvPr/>
        </p:nvCxnSpPr>
        <p:spPr>
          <a:xfrm flipH="1">
            <a:off x="6865622" y="5876381"/>
            <a:ext cx="617167" cy="619"/>
          </a:xfrm>
          <a:prstGeom prst="straightConnector1">
            <a:avLst/>
          </a:prstGeom>
          <a:ln w="38100">
            <a:solidFill>
              <a:srgbClr val="FF000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65" name="直線矢印コネクタ 417"/>
          <p:cNvCxnSpPr>
            <a:cxnSpLocks/>
          </p:cNvCxnSpPr>
          <p:nvPr/>
        </p:nvCxnSpPr>
        <p:spPr>
          <a:xfrm flipH="1">
            <a:off x="6899517" y="6148438"/>
            <a:ext cx="617167" cy="619"/>
          </a:xfrm>
          <a:prstGeom prst="straightConnector1">
            <a:avLst/>
          </a:prstGeom>
          <a:ln w="38100">
            <a:solidFill>
              <a:srgbClr val="00B05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66" name="直線矢印コネクタ 418"/>
          <p:cNvCxnSpPr>
            <a:cxnSpLocks/>
          </p:cNvCxnSpPr>
          <p:nvPr/>
        </p:nvCxnSpPr>
        <p:spPr>
          <a:xfrm flipH="1">
            <a:off x="6865622" y="5597069"/>
            <a:ext cx="617167" cy="619"/>
          </a:xfrm>
          <a:prstGeom prst="straightConnector1">
            <a:avLst/>
          </a:prstGeom>
          <a:ln w="38100">
            <a:solidFill>
              <a:srgbClr val="FFC000"/>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567" name="正方形/長方形 419"/>
          <p:cNvSpPr/>
          <p:nvPr/>
        </p:nvSpPr>
        <p:spPr>
          <a:xfrm>
            <a:off x="7447275" y="5373000"/>
            <a:ext cx="1943661"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原動機付自転車動線</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68" name="正方形/長方形 420"/>
          <p:cNvSpPr/>
          <p:nvPr/>
        </p:nvSpPr>
        <p:spPr>
          <a:xfrm>
            <a:off x="7451040" y="5652080"/>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自転車動線</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69" name="正方形/長方形 421"/>
          <p:cNvSpPr/>
          <p:nvPr/>
        </p:nvSpPr>
        <p:spPr>
          <a:xfrm>
            <a:off x="7448342" y="5913082"/>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歩行者動線</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570" name="直線矢印コネクタ 422"/>
          <p:cNvCxnSpPr>
            <a:cxnSpLocks/>
          </p:cNvCxnSpPr>
          <p:nvPr/>
        </p:nvCxnSpPr>
        <p:spPr>
          <a:xfrm flipH="1">
            <a:off x="6056114" y="1916381"/>
            <a:ext cx="617167" cy="619"/>
          </a:xfrm>
          <a:prstGeom prst="straightConnector1">
            <a:avLst/>
          </a:prstGeom>
          <a:ln w="38100">
            <a:solidFill>
              <a:srgbClr val="FF000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71" name="直線矢印コネクタ 423"/>
          <p:cNvCxnSpPr>
            <a:cxnSpLocks/>
          </p:cNvCxnSpPr>
          <p:nvPr/>
        </p:nvCxnSpPr>
        <p:spPr>
          <a:xfrm flipH="1">
            <a:off x="6090009" y="2298019"/>
            <a:ext cx="617167" cy="619"/>
          </a:xfrm>
          <a:prstGeom prst="straightConnector1">
            <a:avLst/>
          </a:prstGeom>
          <a:ln w="38100">
            <a:solidFill>
              <a:srgbClr val="00B050"/>
            </a:solidFill>
            <a:headEnd type="arrow" w="med" len="med"/>
            <a:tailEnd type="arrow"/>
          </a:ln>
        </p:spPr>
        <p:style>
          <a:lnRef idx="1">
            <a:schemeClr val="accent1"/>
          </a:lnRef>
          <a:fillRef idx="0">
            <a:schemeClr val="accent1"/>
          </a:fillRef>
          <a:effectRef idx="0">
            <a:schemeClr val="accent1"/>
          </a:effectRef>
          <a:fontRef idx="minor">
            <a:schemeClr val="tx1"/>
          </a:fontRef>
        </p:style>
      </p:cxnSp>
      <p:cxnSp>
        <p:nvCxnSpPr>
          <p:cNvPr id="1572" name="直線矢印コネクタ 424"/>
          <p:cNvCxnSpPr>
            <a:cxnSpLocks/>
          </p:cNvCxnSpPr>
          <p:nvPr/>
        </p:nvCxnSpPr>
        <p:spPr>
          <a:xfrm flipH="1">
            <a:off x="6056114" y="1778399"/>
            <a:ext cx="617167" cy="619"/>
          </a:xfrm>
          <a:prstGeom prst="straightConnector1">
            <a:avLst/>
          </a:prstGeom>
          <a:ln w="38100">
            <a:solidFill>
              <a:srgbClr val="FFC000"/>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573" name="正方形/長方形 425"/>
          <p:cNvSpPr/>
          <p:nvPr/>
        </p:nvSpPr>
        <p:spPr>
          <a:xfrm>
            <a:off x="6638834" y="1548080"/>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原動機付自転車</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74" name="正方形/長方形 426"/>
          <p:cNvSpPr/>
          <p:nvPr/>
        </p:nvSpPr>
        <p:spPr>
          <a:xfrm>
            <a:off x="6641532" y="1688691"/>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自転車</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75" name="正方形/長方形 427"/>
          <p:cNvSpPr/>
          <p:nvPr/>
        </p:nvSpPr>
        <p:spPr>
          <a:xfrm>
            <a:off x="6638834" y="2062663"/>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歩行者</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576" name="直線矢印コネクタ 428"/>
          <p:cNvCxnSpPr>
            <a:cxnSpLocks/>
          </p:cNvCxnSpPr>
          <p:nvPr/>
        </p:nvCxnSpPr>
        <p:spPr>
          <a:xfrm flipH="1" flipV="1">
            <a:off x="582332" y="4913711"/>
            <a:ext cx="2010583" cy="7540"/>
          </a:xfrm>
          <a:prstGeom prst="straightConnector1">
            <a:avLst/>
          </a:prstGeom>
          <a:ln w="38100">
            <a:solidFill>
              <a:srgbClr val="FF0000"/>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577" name="正方形/長方形 429"/>
          <p:cNvSpPr/>
          <p:nvPr/>
        </p:nvSpPr>
        <p:spPr>
          <a:xfrm>
            <a:off x="-6850" y="4684331"/>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自転車</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cxnSp>
        <p:nvCxnSpPr>
          <p:cNvPr id="1578" name="直線矢印コネクタ 430"/>
          <p:cNvCxnSpPr>
            <a:cxnSpLocks/>
          </p:cNvCxnSpPr>
          <p:nvPr/>
        </p:nvCxnSpPr>
        <p:spPr>
          <a:xfrm flipV="1">
            <a:off x="2307167" y="5492750"/>
            <a:ext cx="179917" cy="476250"/>
          </a:xfrm>
          <a:prstGeom prst="straightConnector1">
            <a:avLst/>
          </a:prstGeom>
          <a:ln w="38100">
            <a:solidFill>
              <a:srgbClr val="00B050"/>
            </a:solidFill>
            <a:headEnd type="arrow" w="med" len="med"/>
            <a:tailEnd type="arrow"/>
          </a:ln>
        </p:spPr>
        <p:style>
          <a:lnRef idx="1">
            <a:schemeClr val="accent1"/>
          </a:lnRef>
          <a:fillRef idx="0">
            <a:schemeClr val="accent1"/>
          </a:fillRef>
          <a:effectRef idx="0">
            <a:schemeClr val="accent1"/>
          </a:effectRef>
          <a:fontRef idx="minor">
            <a:schemeClr val="tx1"/>
          </a:fontRef>
        </p:style>
      </p:cxnSp>
      <p:sp>
        <p:nvSpPr>
          <p:cNvPr id="1579" name="正方形/長方形 432"/>
          <p:cNvSpPr/>
          <p:nvPr/>
        </p:nvSpPr>
        <p:spPr>
          <a:xfrm>
            <a:off x="2029680" y="5929497"/>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２階</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latin typeface="HG丸ｺﾞｼｯｸM-PRO" panose="020F0600000000000000" pitchFamily="50" charset="-128"/>
                <a:ea typeface="HG丸ｺﾞｼｯｸM-PRO" panose="020F0600000000000000" pitchFamily="50" charset="-128"/>
              </a:rPr>
              <a:t>デッキレベルへ</a:t>
            </a:r>
          </a:p>
        </p:txBody>
      </p:sp>
      <p:cxnSp>
        <p:nvCxnSpPr>
          <p:cNvPr id="1580" name="直線矢印コネクタ 433"/>
          <p:cNvCxnSpPr>
            <a:cxnSpLocks/>
          </p:cNvCxnSpPr>
          <p:nvPr/>
        </p:nvCxnSpPr>
        <p:spPr>
          <a:xfrm flipV="1">
            <a:off x="1693333" y="5132917"/>
            <a:ext cx="677333" cy="751417"/>
          </a:xfrm>
          <a:prstGeom prst="straightConnector1">
            <a:avLst/>
          </a:prstGeom>
          <a:ln w="38100">
            <a:solidFill>
              <a:srgbClr val="00B050"/>
            </a:solidFill>
            <a:headEnd type="arrow" w="med" len="med"/>
            <a:tailEnd type="none"/>
          </a:ln>
        </p:spPr>
        <p:style>
          <a:lnRef idx="1">
            <a:schemeClr val="accent1"/>
          </a:lnRef>
          <a:fillRef idx="0">
            <a:schemeClr val="accent1"/>
          </a:fillRef>
          <a:effectRef idx="0">
            <a:schemeClr val="accent1"/>
          </a:effectRef>
          <a:fontRef idx="minor">
            <a:schemeClr val="tx1"/>
          </a:fontRef>
        </p:style>
      </p:cxnSp>
      <p:cxnSp>
        <p:nvCxnSpPr>
          <p:cNvPr id="1581" name="直線矢印コネクタ 434"/>
          <p:cNvCxnSpPr>
            <a:cxnSpLocks/>
          </p:cNvCxnSpPr>
          <p:nvPr/>
        </p:nvCxnSpPr>
        <p:spPr>
          <a:xfrm flipH="1">
            <a:off x="2365299" y="5140766"/>
            <a:ext cx="268888" cy="0"/>
          </a:xfrm>
          <a:prstGeom prst="straightConnector1">
            <a:avLst/>
          </a:prstGeom>
          <a:ln w="38100">
            <a:solidFill>
              <a:srgbClr val="00B050"/>
            </a:solidFill>
            <a:headEnd type="none" w="med" len="med"/>
            <a:tailEnd type="none"/>
          </a:ln>
        </p:spPr>
        <p:style>
          <a:lnRef idx="1">
            <a:schemeClr val="accent1"/>
          </a:lnRef>
          <a:fillRef idx="0">
            <a:schemeClr val="accent1"/>
          </a:fillRef>
          <a:effectRef idx="0">
            <a:schemeClr val="accent1"/>
          </a:effectRef>
          <a:fontRef idx="minor">
            <a:schemeClr val="tx1"/>
          </a:fontRef>
        </p:style>
      </p:cxnSp>
      <p:cxnSp>
        <p:nvCxnSpPr>
          <p:cNvPr id="1582" name="直線矢印コネクタ 435"/>
          <p:cNvCxnSpPr>
            <a:cxnSpLocks/>
          </p:cNvCxnSpPr>
          <p:nvPr/>
        </p:nvCxnSpPr>
        <p:spPr>
          <a:xfrm flipH="1">
            <a:off x="2628900" y="4700588"/>
            <a:ext cx="390525" cy="447675"/>
          </a:xfrm>
          <a:prstGeom prst="straightConnector1">
            <a:avLst/>
          </a:prstGeom>
          <a:ln w="38100">
            <a:solidFill>
              <a:srgbClr val="00B050"/>
            </a:solidFill>
            <a:headEnd type="arrow" w="med" len="med"/>
            <a:tailEnd type="none"/>
          </a:ln>
        </p:spPr>
        <p:style>
          <a:lnRef idx="1">
            <a:schemeClr val="accent1"/>
          </a:lnRef>
          <a:fillRef idx="0">
            <a:schemeClr val="accent1"/>
          </a:fillRef>
          <a:effectRef idx="0">
            <a:schemeClr val="accent1"/>
          </a:effectRef>
          <a:fontRef idx="minor">
            <a:schemeClr val="tx1"/>
          </a:fontRef>
        </p:style>
      </p:cxnSp>
      <p:pic>
        <p:nvPicPr>
          <p:cNvPr id="1583" name="図 421"/>
          <p:cNvPicPr>
            <a:picLocks noChangeAspect="1"/>
          </p:cNvPicPr>
          <p:nvPr/>
        </p:nvPicPr>
        <p:blipFill>
          <a:blip r:embed="rId4"/>
          <a:srcRect l="76158" t="8438" r="18513" b="85498"/>
          <a:stretch>
            <a:fillRect/>
          </a:stretch>
        </p:blipFill>
        <p:spPr>
          <a:xfrm>
            <a:off x="8298809" y="713840"/>
            <a:ext cx="677075" cy="544703"/>
          </a:xfrm>
          <a:prstGeom prst="rect">
            <a:avLst/>
          </a:prstGeom>
        </p:spPr>
      </p:pic>
      <p:sp>
        <p:nvSpPr>
          <p:cNvPr id="1584" name="正方形/長方形 430"/>
          <p:cNvSpPr/>
          <p:nvPr/>
        </p:nvSpPr>
        <p:spPr>
          <a:xfrm>
            <a:off x="3996892" y="3593748"/>
            <a:ext cx="1611392"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文化ホール</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p>
        </p:txBody>
      </p:sp>
      <p:sp>
        <p:nvSpPr>
          <p:cNvPr id="1585" name="正方形/長方形 432"/>
          <p:cNvSpPr/>
          <p:nvPr/>
        </p:nvSpPr>
        <p:spPr>
          <a:xfrm>
            <a:off x="4778821" y="2615416"/>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図書館</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生涯学習センター</a:t>
            </a: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1586" name="直線矢印コネクタ 439"/>
          <p:cNvCxnSpPr>
            <a:cxnSpLocks/>
          </p:cNvCxnSpPr>
          <p:nvPr/>
        </p:nvCxnSpPr>
        <p:spPr>
          <a:xfrm flipH="1">
            <a:off x="582083" y="5566833"/>
            <a:ext cx="1393472" cy="0"/>
          </a:xfrm>
          <a:prstGeom prst="straightConnector1">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87" name="正方形/長方形 440"/>
          <p:cNvSpPr/>
          <p:nvPr/>
        </p:nvSpPr>
        <p:spPr>
          <a:xfrm>
            <a:off x="-6850" y="5355756"/>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b="1" dirty="0">
                <a:solidFill>
                  <a:schemeClr val="tx1"/>
                </a:solidFill>
                <a:latin typeface="HG丸ｺﾞｼｯｸM-PRO" panose="020F0600000000000000" pitchFamily="50" charset="-128"/>
                <a:ea typeface="HG丸ｺﾞｼｯｸM-PRO" panose="020F0600000000000000" pitchFamily="50" charset="-128"/>
              </a:rPr>
              <a:t>歩行者</a:t>
            </a:r>
            <a:endParaRPr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588" name="正方形/長方形 443"/>
          <p:cNvSpPr/>
          <p:nvPr/>
        </p:nvSpPr>
        <p:spPr>
          <a:xfrm>
            <a:off x="5006437" y="3090166"/>
            <a:ext cx="1869563" cy="44092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r>
              <a:rPr lang="ja-JP" altLang="en-US" sz="1200" b="1" dirty="0">
                <a:latin typeface="HG丸ｺﾞｼｯｸM-PRO" panose="020F0600000000000000" pitchFamily="50" charset="-128"/>
                <a:ea typeface="HG丸ｺﾞｼｯｸM-PRO" panose="020F0600000000000000" pitchFamily="50" charset="-128"/>
              </a:rPr>
              <a:t>船場図書館</a:t>
            </a:r>
            <a:endParaRPr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船場生涯学習センター</a:t>
            </a:r>
          </a:p>
        </p:txBody>
      </p:sp>
      <p:sp>
        <p:nvSpPr>
          <p:cNvPr id="1589" name="正方形/長方形 444"/>
          <p:cNvSpPr/>
          <p:nvPr/>
        </p:nvSpPr>
        <p:spPr>
          <a:xfrm>
            <a:off x="3668282" y="4653000"/>
            <a:ext cx="1407718"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文化芸能劇場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90" name="正方形/長方形 444"/>
          <p:cNvSpPr/>
          <p:nvPr/>
        </p:nvSpPr>
        <p:spPr>
          <a:xfrm>
            <a:off x="895500" y="5929497"/>
            <a:ext cx="1156500" cy="453300"/>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船場広場</a:t>
            </a:r>
          </a:p>
          <a:p>
            <a:pPr algn="ctr"/>
            <a:r>
              <a:rPr kumimoji="1" lang="ja-JP" altLang="en-US" sz="1200" b="1" dirty="0">
                <a:latin typeface="HG丸ｺﾞｼｯｸM-PRO" panose="020F0600000000000000" pitchFamily="50" charset="-128"/>
                <a:ea typeface="HG丸ｺﾞｼｯｸM-PRO" panose="020F0600000000000000" pitchFamily="50" charset="-128"/>
              </a:rPr>
              <a:t>（駅前</a:t>
            </a:r>
            <a:r>
              <a:rPr lang="ja-JP" altLang="en-US" sz="1200" b="1" dirty="0">
                <a:latin typeface="HG丸ｺﾞｼｯｸM-PRO" panose="020F0600000000000000" pitchFamily="50" charset="-128"/>
                <a:ea typeface="HG丸ｺﾞｼｯｸM-PRO" panose="020F0600000000000000" pitchFamily="50" charset="-128"/>
              </a:rPr>
              <a:t>広場）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91" name="正方形/長方形 447"/>
          <p:cNvSpPr/>
          <p:nvPr/>
        </p:nvSpPr>
        <p:spPr>
          <a:xfrm>
            <a:off x="108000" y="693000"/>
            <a:ext cx="1869564" cy="337461"/>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800" b="1" dirty="0">
                <a:latin typeface="HG丸ｺﾞｼｯｸM-PRO" panose="020F0600000000000000" pitchFamily="50" charset="-128"/>
                <a:ea typeface="HG丸ｺﾞｼｯｸM-PRO" panose="020F0600000000000000" pitchFamily="50" charset="-128"/>
              </a:rPr>
              <a:t>地上１階レベル</a:t>
            </a:r>
          </a:p>
        </p:txBody>
      </p:sp>
      <p:sp>
        <p:nvSpPr>
          <p:cNvPr id="1592" name="直線 448"/>
          <p:cNvSpPr/>
          <p:nvPr/>
        </p:nvSpPr>
        <p:spPr>
          <a:xfrm>
            <a:off x="2723240" y="6440866"/>
            <a:ext cx="1636603" cy="0"/>
          </a:xfrm>
          <a:prstGeom prst="line">
            <a:avLst/>
          </a:prstGeom>
          <a:ln w="12700" cap="flat" cmpd="sng" algn="ctr">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sp>
      <p:sp>
        <p:nvSpPr>
          <p:cNvPr id="1593" name="正方形/長方形 449"/>
          <p:cNvSpPr/>
          <p:nvPr/>
        </p:nvSpPr>
        <p:spPr>
          <a:xfrm>
            <a:off x="2743516" y="5373000"/>
            <a:ext cx="843445"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大階段</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594" name="テキスト 452"/>
          <p:cNvSpPr txBox="1"/>
          <p:nvPr/>
        </p:nvSpPr>
        <p:spPr>
          <a:xfrm>
            <a:off x="108000" y="2572617"/>
            <a:ext cx="459879" cy="2147746"/>
          </a:xfrm>
          <a:prstGeom prst="rect">
            <a:avLst/>
          </a:prstGeom>
        </p:spPr>
        <p:txBody>
          <a:bodyPr vert="eaVert" wrap="square" anchor="ctr" anchorCtr="1">
            <a:spAutoFit/>
          </a:bodyPr>
          <a:lstStyle/>
          <a:p>
            <a:pPr>
              <a:defRPr lang="ja-JP" altLang="en-US"/>
            </a:pPr>
            <a:r>
              <a:rPr lang="ja-JP" altLang="en-US">
                <a:latin typeface="HG丸ｺﾞｼｯｸM-PRO"/>
                <a:ea typeface="HG丸ｺﾞｼｯｸM-PRO"/>
              </a:rPr>
              <a:t>国道４２３号側道</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Rectangle 468"/>
          <p:cNvSpPr>
            <a:spLocks noChangeArrowheads="1"/>
          </p:cNvSpPr>
          <p:nvPr/>
        </p:nvSpPr>
        <p:spPr>
          <a:xfrm>
            <a:off x="0" y="0"/>
            <a:ext cx="9144000" cy="6858000"/>
          </a:xfrm>
          <a:prstGeom prst="rect">
            <a:avLst/>
          </a:prstGeom>
          <a:noFill/>
          <a:ln w="9525">
            <a:miter/>
          </a:ln>
        </p:spPr>
        <p:txBody>
          <a:bodyPr wrap="none" anchor="ct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a:defRPr kumimoji="1" sz="1800" b="0" i="0" u="none" kern="1200" baseline="0">
                <a:solidFill>
                  <a:schemeClr val="tx1"/>
                </a:solidFill>
                <a:effectLst/>
                <a:latin typeface="Arial" pitchFamily="39" charset="0"/>
                <a:ea typeface="ＭＳ Ｐゴシック" pitchFamily="55" charset="-128"/>
              </a:defRPr>
            </a:lvl6pPr>
            <a:lvl7pPr marL="1828800">
              <a:defRPr kumimoji="1" sz="1800" b="0" i="0" u="none" kern="1200" baseline="0">
                <a:solidFill>
                  <a:schemeClr val="tx1"/>
                </a:solidFill>
                <a:effectLst/>
                <a:latin typeface="Arial" pitchFamily="39" charset="0"/>
                <a:ea typeface="ＭＳ Ｐゴシック" pitchFamily="55" charset="-128"/>
              </a:defRPr>
            </a:lvl7pPr>
            <a:lvl8pPr marL="1828800">
              <a:defRPr kumimoji="1" sz="1800" b="0" i="0" u="none" kern="1200" baseline="0">
                <a:solidFill>
                  <a:schemeClr val="tx1"/>
                </a:solidFill>
                <a:effectLst/>
                <a:latin typeface="Arial" pitchFamily="39" charset="0"/>
                <a:ea typeface="ＭＳ Ｐゴシック" pitchFamily="55" charset="-128"/>
              </a:defRPr>
            </a:lvl8pPr>
            <a:lvl9pPr marL="1828800">
              <a:defRPr kumimoji="1" sz="1800" b="0" i="0" u="none" kern="1200" baseline="0">
                <a:solidFill>
                  <a:schemeClr val="tx1"/>
                </a:solidFill>
                <a:effectLst/>
                <a:latin typeface="Arial" pitchFamily="39" charset="0"/>
                <a:ea typeface="ＭＳ Ｐゴシック" pitchFamily="55" charset="-128"/>
              </a:defRPr>
            </a:lvl9pPr>
          </a:lstStyle>
          <a:p>
            <a:pPr algn="ctr" fontAlgn="base"/>
            <a:endParaRPr dirty="0"/>
          </a:p>
          <a:p>
            <a:pPr algn="l" fontAlgn="base"/>
            <a:r>
              <a:rPr lang="ja-JP" altLang="en-US" sz="4000" u="none" dirty="0">
                <a:ea typeface="HGP創英角ｺﾞｼｯｸUB" pitchFamily="55" charset="-128"/>
              </a:rPr>
              <a:t>　１．事業概要</a:t>
            </a:r>
            <a:endParaRPr sz="4000" dirty="0">
              <a:ln/>
              <a:latin typeface="HGP創英角ｺﾞｼｯｸUB"/>
              <a:ea typeface="HGP創英角ｺﾞｼｯｸUB"/>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r>
              <a:rPr lang="ja-JP" altLang="en-US" sz="2800" u="none" dirty="0">
                <a:solidFill>
                  <a:schemeClr val="bg1"/>
                </a:solidFill>
                <a:effectLst>
                  <a:outerShdw blurRad="38100" dist="38100" dir="2700000" algn="tl">
                    <a:srgbClr val="000000"/>
                  </a:outerShdw>
                </a:effectLst>
                <a:ea typeface="HGP創英角ｺﾞｼｯｸUB" pitchFamily="55" charset="-128"/>
              </a:rPr>
              <a:t>　　　　　　　　</a:t>
            </a:r>
          </a:p>
        </p:txBody>
      </p:sp>
      <p:sp>
        <p:nvSpPr>
          <p:cNvPr id="1125" name="テキスト ボックス 703"/>
          <p:cNvSpPr txBox="1"/>
          <p:nvPr/>
        </p:nvSpPr>
        <p:spPr>
          <a:xfrm>
            <a:off x="8777545"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2</a:t>
            </a:r>
          </a:p>
        </p:txBody>
      </p:sp>
    </p:spTree>
    <p:extLst>
      <p:ext uri="{BB962C8B-B14F-4D97-AF65-F5344CB8AC3E}">
        <p14:creationId xmlns:p14="http://schemas.microsoft.com/office/powerpoint/2010/main" val="316648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1" name="直線コネクタ 126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32" name="テキスト ボックス 1467"/>
          <p:cNvSpPr txBox="1"/>
          <p:nvPr/>
        </p:nvSpPr>
        <p:spPr>
          <a:xfrm>
            <a:off x="38303" y="41913"/>
            <a:ext cx="9070751"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1-1.「箕面船場阪大前駅」周辺のまちづくり</a:t>
            </a:r>
            <a:r>
              <a:rPr kumimoji="1" lang="ja-JP" altLang="en-US"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公共施設</a:t>
            </a:r>
            <a:r>
              <a:rPr kumimoji="1" lang="ja-JP" altLang="en-US" sz="1600" dirty="0">
                <a:latin typeface="HG丸ｺﾞｼｯｸM-PRO" panose="020F0600000000000000" pitchFamily="50" charset="-128"/>
                <a:ea typeface="HG丸ｺﾞｼｯｸM-PRO" panose="020F0600000000000000" pitchFamily="50" charset="-128"/>
              </a:rPr>
              <a:t>の整備）</a:t>
            </a:r>
          </a:p>
        </p:txBody>
      </p:sp>
      <p:sp>
        <p:nvSpPr>
          <p:cNvPr id="1133" name="テキスト ボックス 1479"/>
          <p:cNvSpPr txBox="1"/>
          <p:nvPr/>
        </p:nvSpPr>
        <p:spPr>
          <a:xfrm>
            <a:off x="8777545"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3</a:t>
            </a:r>
          </a:p>
        </p:txBody>
      </p:sp>
      <p:sp>
        <p:nvSpPr>
          <p:cNvPr id="1134" name="正方形/長方形 1584"/>
          <p:cNvSpPr/>
          <p:nvPr/>
        </p:nvSpPr>
        <p:spPr>
          <a:xfrm>
            <a:off x="5275352" y="2246687"/>
            <a:ext cx="3824290" cy="1508160"/>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lang="ja-JP" altLang="en-US"/>
            </a:pPr>
            <a:endParaRPr lang="ja-JP" altLang="en-US">
              <a:latin typeface="HGPｺﾞｼｯｸM"/>
              <a:ea typeface="HGPｺﾞｼｯｸM"/>
            </a:endParaRPr>
          </a:p>
        </p:txBody>
      </p:sp>
      <p:sp>
        <p:nvSpPr>
          <p:cNvPr id="1135" name="テキスト ボックス 1585"/>
          <p:cNvSpPr txBox="1">
            <a:spLocks noChangeArrowheads="1"/>
          </p:cNvSpPr>
          <p:nvPr/>
        </p:nvSpPr>
        <p:spPr>
          <a:xfrm>
            <a:off x="5280266" y="2844628"/>
            <a:ext cx="4039873" cy="830104"/>
          </a:xfrm>
          <a:prstGeom prst="rect">
            <a:avLst/>
          </a:prstGeom>
          <a:noFill/>
          <a:ln>
            <a:miter/>
          </a:ln>
        </p:spPr>
        <p:txBody>
          <a:bodyPr vert="horz" wrap="square">
            <a:spAutoFit/>
          </a:bodyPr>
          <a:lstStyle/>
          <a:p>
            <a:pPr fontAlgn="auto" latinLnBrk="0">
              <a:spcBef>
                <a:spcPct val="0"/>
              </a:spcBef>
              <a:spcAft>
                <a:spcPct val="0"/>
              </a:spcAft>
            </a:pPr>
            <a:r>
              <a:rPr lang="ja-JP" altLang="en-US" sz="1600" dirty="0">
                <a:solidFill>
                  <a:srgbClr val="000000"/>
                </a:solidFill>
                <a:latin typeface="HG丸ｺﾞｼｯｸM-PRO"/>
                <a:ea typeface="HG丸ｺﾞｼｯｸM-PRO"/>
              </a:rPr>
              <a:t>・地区内デッキ下の地上レベルに、自転</a:t>
            </a:r>
          </a:p>
          <a:p>
            <a:pPr fontAlgn="auto" latinLnBrk="0">
              <a:spcBef>
                <a:spcPct val="0"/>
              </a:spcBef>
              <a:spcAft>
                <a:spcPct val="0"/>
              </a:spcAft>
            </a:pPr>
            <a:r>
              <a:rPr lang="ja-JP" altLang="en-US" sz="1600" dirty="0">
                <a:solidFill>
                  <a:srgbClr val="000000"/>
                </a:solidFill>
                <a:latin typeface="HG丸ｺﾞｼｯｸM-PRO"/>
                <a:ea typeface="HG丸ｺﾞｼｯｸM-PRO"/>
              </a:rPr>
              <a:t>　車</a:t>
            </a:r>
            <a:r>
              <a:rPr lang="en-US" altLang="ja-JP" sz="1600" dirty="0">
                <a:solidFill>
                  <a:srgbClr val="000000"/>
                </a:solidFill>
                <a:latin typeface="HG丸ｺﾞｼｯｸM-PRO"/>
                <a:ea typeface="HG丸ｺﾞｼｯｸM-PRO"/>
              </a:rPr>
              <a:t>950</a:t>
            </a:r>
            <a:r>
              <a:rPr lang="ja-JP" altLang="en-US" sz="1600" dirty="0">
                <a:solidFill>
                  <a:srgbClr val="000000"/>
                </a:solidFill>
                <a:latin typeface="HG丸ｺﾞｼｯｸM-PRO"/>
                <a:ea typeface="HG丸ｺﾞｼｯｸM-PRO"/>
              </a:rPr>
              <a:t>台、原動機付自転車</a:t>
            </a:r>
            <a:r>
              <a:rPr lang="en-US" altLang="ja-JP" sz="1600" dirty="0">
                <a:solidFill>
                  <a:srgbClr val="000000"/>
                </a:solidFill>
                <a:latin typeface="HG丸ｺﾞｼｯｸM-PRO"/>
                <a:ea typeface="HG丸ｺﾞｼｯｸM-PRO"/>
              </a:rPr>
              <a:t>495</a:t>
            </a:r>
            <a:r>
              <a:rPr lang="ja-JP" altLang="en-US" sz="1600" dirty="0">
                <a:solidFill>
                  <a:srgbClr val="000000"/>
                </a:solidFill>
                <a:latin typeface="HG丸ｺﾞｼｯｸM-PRO"/>
                <a:ea typeface="HG丸ｺﾞｼｯｸM-PRO"/>
              </a:rPr>
              <a:t>台と</a:t>
            </a:r>
            <a:endParaRPr lang="en-US" altLang="ja-JP" sz="1600" dirty="0">
              <a:solidFill>
                <a:srgbClr val="000000"/>
              </a:solidFill>
              <a:latin typeface="HG丸ｺﾞｼｯｸM-PRO"/>
              <a:ea typeface="HG丸ｺﾞｼｯｸM-PRO"/>
            </a:endParaRPr>
          </a:p>
          <a:p>
            <a:pPr fontAlgn="auto" latinLnBrk="0">
              <a:spcBef>
                <a:spcPct val="0"/>
              </a:spcBef>
              <a:spcAft>
                <a:spcPct val="0"/>
              </a:spcAft>
            </a:pPr>
            <a:r>
              <a:rPr lang="ja-JP" altLang="en-US" sz="1600" dirty="0">
                <a:solidFill>
                  <a:srgbClr val="000000"/>
                </a:solidFill>
                <a:latin typeface="HG丸ｺﾞｼｯｸM-PRO"/>
                <a:ea typeface="HG丸ｺﾞｼｯｸM-PRO"/>
              </a:rPr>
              <a:t>　大階段下に管理事務室を整備</a:t>
            </a:r>
          </a:p>
        </p:txBody>
      </p:sp>
      <p:sp>
        <p:nvSpPr>
          <p:cNvPr id="1136" name="テキスト ボックス 1587"/>
          <p:cNvSpPr txBox="1"/>
          <p:nvPr/>
        </p:nvSpPr>
        <p:spPr>
          <a:xfrm>
            <a:off x="5242217" y="2341460"/>
            <a:ext cx="3628027" cy="583883"/>
          </a:xfrm>
          <a:prstGeom prst="rect">
            <a:avLst/>
          </a:prstGeom>
          <a:noFill/>
        </p:spPr>
        <p:txBody>
          <a:bodyPr wrap="square">
            <a:spAutoFit/>
          </a:bodyPr>
          <a:lstStyle/>
          <a:p>
            <a:pPr lvl="0">
              <a:defRPr lang="ja-JP" altLang="en-US"/>
            </a:pPr>
            <a:r>
              <a:rPr lang="ja-JP" altLang="en-US" sz="1600" dirty="0">
                <a:ln w="9525">
                  <a:solidFill>
                    <a:schemeClr val="tx1"/>
                  </a:solidFill>
                </a:ln>
                <a:ea typeface="HG丸ｺﾞｼｯｸM-PRO"/>
              </a:rPr>
              <a:t> ②箕面船場第一駐輪場</a:t>
            </a:r>
            <a:endParaRPr lang="en-US" altLang="ja-JP" sz="1600" dirty="0">
              <a:ln w="9525">
                <a:solidFill>
                  <a:schemeClr val="tx1"/>
                </a:solidFill>
              </a:ln>
              <a:ea typeface="HG丸ｺﾞｼｯｸM-PRO"/>
            </a:endParaRPr>
          </a:p>
          <a:p>
            <a:pPr lvl="0">
              <a:defRPr lang="ja-JP" altLang="en-US"/>
            </a:pPr>
            <a:r>
              <a:rPr lang="ja-JP" altLang="en-US" sz="1600" dirty="0">
                <a:ln w="9525">
                  <a:solidFill>
                    <a:schemeClr val="tx1"/>
                  </a:solidFill>
                </a:ln>
                <a:ea typeface="HG丸ｺﾞｼｯｸM-PRO"/>
              </a:rPr>
              <a:t>　（デッキ下駐輪場）</a:t>
            </a:r>
            <a:endParaRPr sz="1600" dirty="0"/>
          </a:p>
        </p:txBody>
      </p:sp>
      <p:sp>
        <p:nvSpPr>
          <p:cNvPr id="1137" name="正方形/長方形 1592"/>
          <p:cNvSpPr/>
          <p:nvPr/>
        </p:nvSpPr>
        <p:spPr>
          <a:xfrm>
            <a:off x="117358" y="5509809"/>
            <a:ext cx="4819406" cy="1180055"/>
          </a:xfrm>
          <a:prstGeom prst="rect">
            <a:avLst/>
          </a:prstGeom>
          <a:solidFill>
            <a:schemeClr val="accent2">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lang="ja-JP" altLang="en-US"/>
            </a:pPr>
            <a:endParaRPr lang="ja-JP" altLang="en-US">
              <a:latin typeface="HGPｺﾞｼｯｸM"/>
              <a:ea typeface="HGPｺﾞｼｯｸM"/>
            </a:endParaRPr>
          </a:p>
        </p:txBody>
      </p:sp>
      <p:sp>
        <p:nvSpPr>
          <p:cNvPr id="1138" name="テキスト ボックス 1593"/>
          <p:cNvSpPr txBox="1">
            <a:spLocks noChangeArrowheads="1"/>
          </p:cNvSpPr>
          <p:nvPr/>
        </p:nvSpPr>
        <p:spPr>
          <a:xfrm>
            <a:off x="189002" y="5869944"/>
            <a:ext cx="4750082" cy="783937"/>
          </a:xfrm>
          <a:prstGeom prst="rect">
            <a:avLst/>
          </a:prstGeom>
          <a:noFill/>
          <a:ln>
            <a:miter/>
          </a:ln>
        </p:spPr>
        <p:txBody>
          <a:bodyPr vert="horz" wrap="square">
            <a:spAutoFit/>
          </a:bodyPr>
          <a:lstStyle/>
          <a:p>
            <a:pPr fontAlgn="auto" latinLnBrk="0">
              <a:spcBef>
                <a:spcPct val="0"/>
              </a:spcBef>
              <a:spcAft>
                <a:spcPct val="0"/>
              </a:spcAft>
            </a:pPr>
            <a:r>
              <a:rPr lang="ja-JP" altLang="en-US" sz="1500" noProof="0" dirty="0">
                <a:solidFill>
                  <a:srgbClr val="000000"/>
                </a:solidFill>
                <a:effectLst/>
                <a:latin typeface="HG丸ｺﾞｼｯｸM-PRO"/>
                <a:ea typeface="HG丸ｺﾞｼｯｸM-PRO"/>
              </a:rPr>
              <a:t>・設計　　：①②→㈱大林組、③④→㈱類設計室</a:t>
            </a:r>
            <a:endParaRPr lang="en-US" altLang="ja-JP" sz="1500" noProof="0" dirty="0">
              <a:solidFill>
                <a:srgbClr val="000000"/>
              </a:solidFill>
              <a:effectLst/>
              <a:latin typeface="HG丸ｺﾞｼｯｸM-PRO"/>
              <a:ea typeface="HG丸ｺﾞｼｯｸM-PRO"/>
            </a:endParaRPr>
          </a:p>
          <a:p>
            <a:pPr fontAlgn="auto" latinLnBrk="0">
              <a:spcBef>
                <a:spcPct val="0"/>
              </a:spcBef>
              <a:spcAft>
                <a:spcPct val="0"/>
              </a:spcAft>
            </a:pPr>
            <a:r>
              <a:rPr lang="ja-JP" altLang="en-US" sz="1500" dirty="0">
                <a:solidFill>
                  <a:srgbClr val="000000"/>
                </a:solidFill>
                <a:latin typeface="HG丸ｺﾞｼｯｸM-PRO"/>
                <a:ea typeface="HG丸ｺﾞｼｯｸM-PRO"/>
              </a:rPr>
              <a:t>・工事　　：①②→㈱大林組</a:t>
            </a:r>
            <a:endParaRPr lang="en-US" altLang="ja-JP" sz="1500" dirty="0">
              <a:solidFill>
                <a:srgbClr val="000000"/>
              </a:solidFill>
              <a:latin typeface="HG丸ｺﾞｼｯｸM-PRO"/>
              <a:ea typeface="HG丸ｺﾞｼｯｸM-PRO"/>
            </a:endParaRPr>
          </a:p>
          <a:p>
            <a:pPr fontAlgn="auto" latinLnBrk="0">
              <a:spcBef>
                <a:spcPct val="0"/>
              </a:spcBef>
              <a:spcAft>
                <a:spcPct val="0"/>
              </a:spcAft>
            </a:pPr>
            <a:r>
              <a:rPr lang="ja-JP" altLang="en-US" sz="1500" noProof="0" dirty="0">
                <a:solidFill>
                  <a:srgbClr val="000000"/>
                </a:solidFill>
                <a:effectLst/>
                <a:latin typeface="HG丸ｺﾞｼｯｸM-PRO"/>
                <a:ea typeface="HG丸ｺﾞｼｯｸM-PRO"/>
              </a:rPr>
              <a:t>・運営管理：①～④全て→東京ビジネスサービス㈱</a:t>
            </a:r>
          </a:p>
        </p:txBody>
      </p:sp>
      <p:sp>
        <p:nvSpPr>
          <p:cNvPr id="1139" name="テキスト ボックス 1595"/>
          <p:cNvSpPr txBox="1"/>
          <p:nvPr/>
        </p:nvSpPr>
        <p:spPr>
          <a:xfrm>
            <a:off x="151434" y="5599494"/>
            <a:ext cx="2716667" cy="337661"/>
          </a:xfrm>
          <a:prstGeom prst="rect">
            <a:avLst/>
          </a:prstGeom>
          <a:noFill/>
        </p:spPr>
        <p:txBody>
          <a:bodyPr wrap="square">
            <a:spAutoFit/>
          </a:bodyPr>
          <a:lstStyle/>
          <a:p>
            <a:pPr lvl="0">
              <a:defRPr lang="ja-JP" altLang="en-US"/>
            </a:pPr>
            <a:r>
              <a:rPr lang="ja-JP" altLang="en-US" sz="1600" dirty="0">
                <a:ln w="9525">
                  <a:solidFill>
                    <a:schemeClr val="tx1"/>
                  </a:solidFill>
                </a:ln>
                <a:ea typeface="HG丸ｺﾞｼｯｸM-PRO"/>
              </a:rPr>
              <a:t>本事業範囲</a:t>
            </a:r>
            <a:endParaRPr sz="1600" dirty="0"/>
          </a:p>
        </p:txBody>
      </p:sp>
      <p:sp>
        <p:nvSpPr>
          <p:cNvPr id="1140" name="正方形/長方形 1584"/>
          <p:cNvSpPr/>
          <p:nvPr/>
        </p:nvSpPr>
        <p:spPr>
          <a:xfrm>
            <a:off x="5274088" y="625298"/>
            <a:ext cx="3833874" cy="1527769"/>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lang="ja-JP" altLang="en-US"/>
            </a:pPr>
            <a:endParaRPr lang="ja-JP" altLang="en-US" dirty="0">
              <a:latin typeface="HGPｺﾞｼｯｸM"/>
              <a:ea typeface="HGPｺﾞｼｯｸM"/>
            </a:endParaRPr>
          </a:p>
        </p:txBody>
      </p:sp>
      <p:sp>
        <p:nvSpPr>
          <p:cNvPr id="1141" name="テキスト ボックス 1591"/>
          <p:cNvSpPr txBox="1"/>
          <p:nvPr/>
        </p:nvSpPr>
        <p:spPr>
          <a:xfrm>
            <a:off x="5242217" y="723688"/>
            <a:ext cx="3629706" cy="337661"/>
          </a:xfrm>
          <a:prstGeom prst="rect">
            <a:avLst/>
          </a:prstGeom>
          <a:noFill/>
        </p:spPr>
        <p:txBody>
          <a:bodyPr wrap="square">
            <a:spAutoFit/>
          </a:bodyPr>
          <a:lstStyle/>
          <a:p>
            <a:pPr lvl="0">
              <a:defRPr lang="ja-JP" altLang="en-US"/>
            </a:pPr>
            <a:r>
              <a:rPr lang="ja-JP" altLang="en-US" sz="1600" dirty="0">
                <a:ln w="9525">
                  <a:solidFill>
                    <a:schemeClr val="tx1"/>
                  </a:solidFill>
                </a:ln>
                <a:ea typeface="HG丸ｺﾞｼｯｸM-PRO"/>
              </a:rPr>
              <a:t> ①船場広場（地区内デッキ）</a:t>
            </a:r>
            <a:endParaRPr sz="1600" dirty="0"/>
          </a:p>
        </p:txBody>
      </p:sp>
      <p:sp>
        <p:nvSpPr>
          <p:cNvPr id="1142" name="テキスト ボックス 1596"/>
          <p:cNvSpPr txBox="1">
            <a:spLocks noChangeArrowheads="1"/>
          </p:cNvSpPr>
          <p:nvPr/>
        </p:nvSpPr>
        <p:spPr>
          <a:xfrm>
            <a:off x="5272109" y="995551"/>
            <a:ext cx="3975092" cy="1076325"/>
          </a:xfrm>
          <a:prstGeom prst="rect">
            <a:avLst/>
          </a:prstGeom>
          <a:noFill/>
          <a:ln>
            <a:miter/>
          </a:ln>
        </p:spPr>
        <p:txBody>
          <a:bodyPr vert="horz" wrap="square">
            <a:spAutoFit/>
          </a:bodyPr>
          <a:lstStyle/>
          <a:p>
            <a:pPr fontAlgn="auto" latinLnBrk="0">
              <a:spcBef>
                <a:spcPct val="0"/>
              </a:spcBef>
              <a:spcAft>
                <a:spcPct val="0"/>
              </a:spcAft>
            </a:pPr>
            <a:r>
              <a:rPr lang="ja-JP" altLang="en-US" sz="1600" noProof="0" dirty="0">
                <a:solidFill>
                  <a:srgbClr val="000000"/>
                </a:solidFill>
                <a:effectLst/>
                <a:latin typeface="HG丸ｺﾞｼｯｸM-PRO"/>
                <a:ea typeface="HG丸ｺﾞｼｯｸM-PRO"/>
              </a:rPr>
              <a:t>・駅から各周辺施設へ直接アプローチで</a:t>
            </a:r>
          </a:p>
          <a:p>
            <a:pPr fontAlgn="auto" latinLnBrk="0">
              <a:spcBef>
                <a:spcPct val="0"/>
              </a:spcBef>
              <a:spcAft>
                <a:spcPct val="0"/>
              </a:spcAft>
            </a:pPr>
            <a:r>
              <a:rPr lang="ja-JP" altLang="en-US" sz="1600" noProof="0" dirty="0">
                <a:solidFill>
                  <a:srgbClr val="000000"/>
                </a:solidFill>
                <a:effectLst/>
                <a:latin typeface="HG丸ｺﾞｼｯｸM-PRO"/>
                <a:ea typeface="HG丸ｺﾞｼｯｸM-PRO"/>
              </a:rPr>
              <a:t>　きる歩行者空間を</a:t>
            </a:r>
            <a:r>
              <a:rPr lang="en-US" altLang="ja-JP" sz="1600" noProof="0" dirty="0">
                <a:solidFill>
                  <a:srgbClr val="000000"/>
                </a:solidFill>
                <a:effectLst/>
                <a:latin typeface="HG丸ｺﾞｼｯｸM-PRO"/>
                <a:ea typeface="HG丸ｺﾞｼｯｸM-PRO"/>
              </a:rPr>
              <a:t>2</a:t>
            </a:r>
            <a:r>
              <a:rPr lang="ja-JP" altLang="en-US" sz="1600" noProof="0" dirty="0">
                <a:solidFill>
                  <a:srgbClr val="000000"/>
                </a:solidFill>
                <a:effectLst/>
                <a:latin typeface="HG丸ｺﾞｼｯｸM-PRO"/>
                <a:ea typeface="HG丸ｺﾞｼｯｸM-PRO"/>
              </a:rPr>
              <a:t>階レベルで整備</a:t>
            </a:r>
          </a:p>
          <a:p>
            <a:pPr fontAlgn="auto" latinLnBrk="0">
              <a:spcBef>
                <a:spcPct val="0"/>
              </a:spcBef>
              <a:spcAft>
                <a:spcPct val="0"/>
              </a:spcAft>
            </a:pPr>
            <a:r>
              <a:rPr lang="ja-JP" altLang="en-US" sz="1600" noProof="0" dirty="0">
                <a:solidFill>
                  <a:srgbClr val="000000"/>
                </a:solidFill>
                <a:effectLst/>
                <a:latin typeface="HG丸ｺﾞｼｯｸM-PRO"/>
                <a:ea typeface="HG丸ｺﾞｼｯｸM-PRO"/>
              </a:rPr>
              <a:t>・当該デッキと駅前広場を結ぶ大階段を</a:t>
            </a:r>
          </a:p>
          <a:p>
            <a:pPr fontAlgn="auto" latinLnBrk="0">
              <a:spcBef>
                <a:spcPct val="0"/>
              </a:spcBef>
              <a:spcAft>
                <a:spcPct val="0"/>
              </a:spcAft>
            </a:pPr>
            <a:r>
              <a:rPr lang="ja-JP" altLang="en-US" sz="1600" noProof="0" dirty="0">
                <a:solidFill>
                  <a:srgbClr val="000000"/>
                </a:solidFill>
                <a:effectLst/>
                <a:latin typeface="HG丸ｺﾞｼｯｸM-PRO"/>
                <a:ea typeface="HG丸ｺﾞｼｯｸM-PRO"/>
              </a:rPr>
              <a:t>　整備</a:t>
            </a:r>
          </a:p>
        </p:txBody>
      </p:sp>
      <p:sp>
        <p:nvSpPr>
          <p:cNvPr id="1143" name="object 1487"/>
          <p:cNvSpPr txBox="1"/>
          <p:nvPr/>
        </p:nvSpPr>
        <p:spPr>
          <a:xfrm>
            <a:off x="468000" y="5099158"/>
            <a:ext cx="3098946" cy="307777"/>
          </a:xfrm>
          <a:prstGeom prst="rect">
            <a:avLst/>
          </a:prstGeom>
        </p:spPr>
        <p:txBody>
          <a:bodyPr vert="horz" wrap="square" lIns="0" tIns="0" rIns="0" bIns="0" rtlCol="0">
            <a:spAutoFit/>
          </a:bodyPr>
          <a:lstStyle/>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a:t>
            </a:r>
            <a:r>
              <a:rPr sz="1600" dirty="0">
                <a:latin typeface="HG丸ｺﾞｼｯｸM-PRO" panose="020F0600000000000000" pitchFamily="50" charset="-128"/>
                <a:ea typeface="HG丸ｺﾞｼｯｸM-PRO" panose="020F0600000000000000" pitchFamily="50" charset="-128"/>
                <a:cs typeface="HGS創英角ｺﾞｼｯｸUB"/>
              </a:rPr>
              <a:t>：</a:t>
            </a:r>
            <a:r>
              <a:rPr sz="1400" dirty="0">
                <a:latin typeface="HG丸ｺﾞｼｯｸM-PRO" panose="020F0600000000000000" pitchFamily="50" charset="-128"/>
                <a:ea typeface="HG丸ｺﾞｼｯｸM-PRO" panose="020F0600000000000000" pitchFamily="50" charset="-128"/>
                <a:cs typeface="HGS創英角ｺﾞｼｯｸUB"/>
              </a:rPr>
              <a:t>本</a:t>
            </a:r>
            <a:r>
              <a:rPr lang="ja-JP" altLang="en-US" sz="1400" dirty="0">
                <a:latin typeface="HG丸ｺﾞｼｯｸM-PRO" panose="020F0600000000000000" pitchFamily="50" charset="-128"/>
                <a:ea typeface="HG丸ｺﾞｼｯｸM-PRO" panose="020F0600000000000000" pitchFamily="50" charset="-128"/>
                <a:cs typeface="HGS創英角ｺﾞｼｯｸUB"/>
              </a:rPr>
              <a:t>説明会</a:t>
            </a:r>
            <a:r>
              <a:rPr sz="1400" dirty="0" err="1">
                <a:latin typeface="HG丸ｺﾞｼｯｸM-PRO" panose="020F0600000000000000" pitchFamily="50" charset="-128"/>
                <a:ea typeface="HG丸ｺﾞｼｯｸM-PRO" panose="020F0600000000000000" pitchFamily="50" charset="-128"/>
                <a:cs typeface="HGS創英角ｺﾞｼｯｸUB"/>
              </a:rPr>
              <a:t>の対象区域</a:t>
            </a:r>
            <a:endParaRPr sz="1400" dirty="0">
              <a:latin typeface="HG丸ｺﾞｼｯｸM-PRO" panose="020F0600000000000000" pitchFamily="50" charset="-128"/>
              <a:ea typeface="HG丸ｺﾞｼｯｸM-PRO" panose="020F0600000000000000" pitchFamily="50" charset="-128"/>
              <a:cs typeface="HGS創英角ｺﾞｼｯｸUB"/>
            </a:endParaRPr>
          </a:p>
        </p:txBody>
      </p:sp>
      <p:sp>
        <p:nvSpPr>
          <p:cNvPr id="1144" name="四角形 1488"/>
          <p:cNvSpPr/>
          <p:nvPr/>
        </p:nvSpPr>
        <p:spPr>
          <a:xfrm>
            <a:off x="223228" y="5202898"/>
            <a:ext cx="473458" cy="203171"/>
          </a:xfrm>
          <a:prstGeom prst="rect">
            <a:avLst/>
          </a:prstGeom>
          <a:noFill/>
          <a:ln w="635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45" name="正方形/長方形 1584"/>
          <p:cNvSpPr/>
          <p:nvPr/>
        </p:nvSpPr>
        <p:spPr>
          <a:xfrm>
            <a:off x="5275351" y="3856979"/>
            <a:ext cx="3820282" cy="1239170"/>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lang="ja-JP" altLang="en-US"/>
            </a:pPr>
            <a:endParaRPr lang="ja-JP" altLang="en-US">
              <a:latin typeface="HGPｺﾞｼｯｸM"/>
              <a:ea typeface="HGPｺﾞｼｯｸM"/>
            </a:endParaRPr>
          </a:p>
        </p:txBody>
      </p:sp>
      <p:sp>
        <p:nvSpPr>
          <p:cNvPr id="1146" name="テキスト ボックス 1585"/>
          <p:cNvSpPr txBox="1">
            <a:spLocks noChangeArrowheads="1"/>
          </p:cNvSpPr>
          <p:nvPr/>
        </p:nvSpPr>
        <p:spPr>
          <a:xfrm>
            <a:off x="5275220" y="4178887"/>
            <a:ext cx="4262334" cy="830104"/>
          </a:xfrm>
          <a:prstGeom prst="rect">
            <a:avLst/>
          </a:prstGeom>
          <a:noFill/>
          <a:ln>
            <a:miter/>
          </a:ln>
        </p:spPr>
        <p:txBody>
          <a:bodyPr vert="horz" wrap="square">
            <a:spAutoFit/>
          </a:bodyPr>
          <a:lstStyle/>
          <a:p>
            <a:pPr fontAlgn="auto" latinLnBrk="0">
              <a:spcBef>
                <a:spcPct val="0"/>
              </a:spcBef>
              <a:spcAft>
                <a:spcPct val="0"/>
              </a:spcAft>
            </a:pPr>
            <a:r>
              <a:rPr lang="ja-JP" altLang="en-US" sz="1600" dirty="0">
                <a:solidFill>
                  <a:srgbClr val="000000"/>
                </a:solidFill>
                <a:latin typeface="HG丸ｺﾞｼｯｸM-PRO"/>
                <a:ea typeface="HG丸ｺﾞｼｯｸM-PRO"/>
              </a:rPr>
              <a:t>・箕面の玄関口としてふさわしく、市民</a:t>
            </a:r>
          </a:p>
          <a:p>
            <a:pPr fontAlgn="auto" latinLnBrk="0">
              <a:spcBef>
                <a:spcPct val="0"/>
              </a:spcBef>
              <a:spcAft>
                <a:spcPct val="0"/>
              </a:spcAft>
            </a:pPr>
            <a:r>
              <a:rPr lang="ja-JP" altLang="en-US" sz="1600" dirty="0">
                <a:solidFill>
                  <a:srgbClr val="000000"/>
                </a:solidFill>
                <a:latin typeface="HG丸ｺﾞｼｯｸM-PRO"/>
                <a:ea typeface="HG丸ｺﾞｼｯｸM-PRO"/>
              </a:rPr>
              <a:t>　の憩いの場・交流の場として活用され</a:t>
            </a:r>
          </a:p>
          <a:p>
            <a:pPr fontAlgn="auto" latinLnBrk="0">
              <a:spcBef>
                <a:spcPct val="0"/>
              </a:spcBef>
              <a:spcAft>
                <a:spcPct val="0"/>
              </a:spcAft>
            </a:pPr>
            <a:r>
              <a:rPr lang="ja-JP" altLang="en-US" sz="1600" dirty="0">
                <a:solidFill>
                  <a:srgbClr val="000000"/>
                </a:solidFill>
                <a:latin typeface="HG丸ｺﾞｼｯｸM-PRO"/>
                <a:ea typeface="HG丸ｺﾞｼｯｸM-PRO"/>
              </a:rPr>
              <a:t>　る屋外広場空間を整備</a:t>
            </a:r>
          </a:p>
        </p:txBody>
      </p:sp>
      <p:sp>
        <p:nvSpPr>
          <p:cNvPr id="1147" name="テキスト ボックス 1587"/>
          <p:cNvSpPr txBox="1"/>
          <p:nvPr/>
        </p:nvSpPr>
        <p:spPr>
          <a:xfrm>
            <a:off x="5242217" y="3951727"/>
            <a:ext cx="3628027" cy="337661"/>
          </a:xfrm>
          <a:prstGeom prst="rect">
            <a:avLst/>
          </a:prstGeom>
          <a:noFill/>
        </p:spPr>
        <p:txBody>
          <a:bodyPr wrap="square">
            <a:spAutoFit/>
          </a:bodyPr>
          <a:lstStyle/>
          <a:p>
            <a:pPr lvl="0">
              <a:defRPr lang="ja-JP" altLang="en-US"/>
            </a:pPr>
            <a:r>
              <a:rPr lang="ja-JP" altLang="en-US" sz="1600" dirty="0">
                <a:ln w="9525">
                  <a:solidFill>
                    <a:schemeClr val="tx1"/>
                  </a:solidFill>
                </a:ln>
                <a:ea typeface="HG丸ｺﾞｼｯｸM-PRO"/>
              </a:rPr>
              <a:t> ③船場広場（駅前広場）</a:t>
            </a:r>
            <a:endParaRPr sz="1600" dirty="0"/>
          </a:p>
        </p:txBody>
      </p:sp>
      <p:sp>
        <p:nvSpPr>
          <p:cNvPr id="1148" name="正方形/長方形 1584"/>
          <p:cNvSpPr/>
          <p:nvPr/>
        </p:nvSpPr>
        <p:spPr>
          <a:xfrm>
            <a:off x="5275351" y="5198979"/>
            <a:ext cx="3816277" cy="1286376"/>
          </a:xfrm>
          <a:prstGeom prst="rect">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lang="ja-JP" altLang="en-US"/>
            </a:pPr>
            <a:endParaRPr lang="ja-JP" altLang="en-US">
              <a:latin typeface="HGPｺﾞｼｯｸM"/>
              <a:ea typeface="HGPｺﾞｼｯｸM"/>
            </a:endParaRPr>
          </a:p>
        </p:txBody>
      </p:sp>
      <p:sp>
        <p:nvSpPr>
          <p:cNvPr id="1149" name="テキスト ボックス 1585"/>
          <p:cNvSpPr txBox="1">
            <a:spLocks noChangeArrowheads="1"/>
          </p:cNvSpPr>
          <p:nvPr/>
        </p:nvSpPr>
        <p:spPr>
          <a:xfrm>
            <a:off x="5280029" y="5796920"/>
            <a:ext cx="4043971" cy="583883"/>
          </a:xfrm>
          <a:prstGeom prst="rect">
            <a:avLst/>
          </a:prstGeom>
          <a:noFill/>
          <a:ln>
            <a:miter/>
          </a:ln>
        </p:spPr>
        <p:txBody>
          <a:bodyPr vert="horz" wrap="square">
            <a:spAutoFit/>
          </a:bodyPr>
          <a:lstStyle/>
          <a:p>
            <a:pPr fontAlgn="auto" latinLnBrk="0">
              <a:spcBef>
                <a:spcPct val="0"/>
              </a:spcBef>
              <a:spcAft>
                <a:spcPct val="0"/>
              </a:spcAft>
            </a:pPr>
            <a:r>
              <a:rPr lang="ja-JP" altLang="en-US" sz="1600" dirty="0">
                <a:solidFill>
                  <a:srgbClr val="000000"/>
                </a:solidFill>
                <a:latin typeface="HG丸ｺﾞｼｯｸM-PRO"/>
                <a:ea typeface="HG丸ｺﾞｼｯｸM-PRO"/>
              </a:rPr>
              <a:t>・地下駅舎内に自転車508台収容の機械</a:t>
            </a:r>
          </a:p>
          <a:p>
            <a:pPr fontAlgn="auto" latinLnBrk="0">
              <a:spcBef>
                <a:spcPct val="0"/>
              </a:spcBef>
              <a:spcAft>
                <a:spcPct val="0"/>
              </a:spcAft>
            </a:pPr>
            <a:r>
              <a:rPr lang="ja-JP" altLang="en-US" sz="1600" dirty="0">
                <a:solidFill>
                  <a:srgbClr val="000000"/>
                </a:solidFill>
                <a:latin typeface="HG丸ｺﾞｼｯｸM-PRO"/>
                <a:ea typeface="HG丸ｺﾞｼｯｸM-PRO"/>
              </a:rPr>
              <a:t>　式駐輪施設を整備</a:t>
            </a:r>
          </a:p>
        </p:txBody>
      </p:sp>
      <p:sp>
        <p:nvSpPr>
          <p:cNvPr id="1150" name="テキスト ボックス 1587"/>
          <p:cNvSpPr txBox="1"/>
          <p:nvPr/>
        </p:nvSpPr>
        <p:spPr>
          <a:xfrm>
            <a:off x="5242218" y="5293752"/>
            <a:ext cx="3628026" cy="583883"/>
          </a:xfrm>
          <a:prstGeom prst="rect">
            <a:avLst/>
          </a:prstGeom>
          <a:noFill/>
        </p:spPr>
        <p:txBody>
          <a:bodyPr wrap="square">
            <a:spAutoFit/>
          </a:bodyPr>
          <a:lstStyle/>
          <a:p>
            <a:pPr lvl="0">
              <a:defRPr lang="ja-JP" altLang="en-US"/>
            </a:pPr>
            <a:r>
              <a:rPr lang="ja-JP" altLang="en-US" sz="1600" dirty="0">
                <a:ln w="9525">
                  <a:solidFill>
                    <a:schemeClr val="tx1"/>
                  </a:solidFill>
                </a:ln>
                <a:ea typeface="HG丸ｺﾞｼｯｸM-PRO"/>
              </a:rPr>
              <a:t> ④箕面船場第二駐輪場</a:t>
            </a:r>
            <a:endParaRPr lang="en-US" altLang="ja-JP" sz="1600" dirty="0">
              <a:ln w="9525">
                <a:solidFill>
                  <a:schemeClr val="tx1"/>
                </a:solidFill>
              </a:ln>
              <a:ea typeface="HG丸ｺﾞｼｯｸM-PRO"/>
            </a:endParaRPr>
          </a:p>
          <a:p>
            <a:pPr lvl="0">
              <a:defRPr lang="ja-JP" altLang="en-US"/>
            </a:pPr>
            <a:r>
              <a:rPr lang="ja-JP" altLang="en-US" sz="1600" dirty="0">
                <a:ln w="9525">
                  <a:solidFill>
                    <a:schemeClr val="tx1"/>
                  </a:solidFill>
                </a:ln>
                <a:ea typeface="HG丸ｺﾞｼｯｸM-PRO"/>
              </a:rPr>
              <a:t>　（駅舎駐輪場）</a:t>
            </a:r>
            <a:endParaRPr sz="1600" dirty="0"/>
          </a:p>
        </p:txBody>
      </p:sp>
      <p:grpSp>
        <p:nvGrpSpPr>
          <p:cNvPr id="1151" name="グループ 1480"/>
          <p:cNvGrpSpPr/>
          <p:nvPr/>
        </p:nvGrpSpPr>
        <p:grpSpPr>
          <a:xfrm>
            <a:off x="-597665" y="352392"/>
            <a:ext cx="7303390" cy="5179968"/>
            <a:chOff x="-643390" y="-53745"/>
            <a:chExt cx="7303390" cy="5179968"/>
          </a:xfrm>
        </p:grpSpPr>
        <p:pic>
          <p:nvPicPr>
            <p:cNvPr id="1152" name="図 127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390" y="-53745"/>
              <a:ext cx="7303390" cy="5179968"/>
            </a:xfrm>
            <a:prstGeom prst="rect">
              <a:avLst/>
            </a:prstGeom>
          </p:spPr>
        </p:pic>
        <p:sp>
          <p:nvSpPr>
            <p:cNvPr id="1153" name="テキスト 1479"/>
            <p:cNvSpPr txBox="1"/>
            <p:nvPr/>
          </p:nvSpPr>
          <p:spPr>
            <a:xfrm rot="20453618">
              <a:off x="1016869" y="1730550"/>
              <a:ext cx="161583" cy="1075073"/>
            </a:xfrm>
            <a:prstGeom prst="rect">
              <a:avLst/>
            </a:prstGeom>
            <a:solidFill>
              <a:schemeClr val="accent3">
                <a:lumMod val="40000"/>
                <a:lumOff val="60000"/>
              </a:schemeClr>
            </a:solidFill>
          </p:spPr>
          <p:txBody>
            <a:bodyPr vert="eaVert" wrap="square" lIns="0" tIns="0" rIns="0" bIns="0">
              <a:spAutoFit/>
            </a:bodyPr>
            <a:lstStyle/>
            <a:p>
              <a:pPr>
                <a:defRPr lang="ja-JP" altLang="en-US"/>
              </a:pPr>
              <a:r>
                <a:rPr lang="ja-JP" altLang="en-US" sz="1050" b="0" dirty="0">
                  <a:latin typeface="メイリオ"/>
                  <a:ea typeface="メイリオ"/>
                </a:rPr>
                <a:t>箕面船場阪大前駅</a:t>
              </a:r>
            </a:p>
          </p:txBody>
        </p:sp>
      </p:grpSp>
      <p:sp>
        <p:nvSpPr>
          <p:cNvPr id="1154" name="フリーフォーム: 図形 27"/>
          <p:cNvSpPr/>
          <p:nvPr/>
        </p:nvSpPr>
        <p:spPr>
          <a:xfrm>
            <a:off x="1962150" y="2278856"/>
            <a:ext cx="1976438" cy="2602706"/>
          </a:xfrm>
          <a:custGeom>
            <a:avLst/>
            <a:gdLst>
              <a:gd name="connsiteX0" fmla="*/ 156755 w 1907177"/>
              <a:gd name="connsiteY0" fmla="*/ 2490652 h 3004457"/>
              <a:gd name="connsiteX1" fmla="*/ 0 w 1907177"/>
              <a:gd name="connsiteY1" fmla="*/ 2542903 h 3004457"/>
              <a:gd name="connsiteX2" fmla="*/ 165463 w 1907177"/>
              <a:gd name="connsiteY2" fmla="*/ 3004457 h 3004457"/>
              <a:gd name="connsiteX3" fmla="*/ 949235 w 1907177"/>
              <a:gd name="connsiteY3" fmla="*/ 2699657 h 3004457"/>
              <a:gd name="connsiteX4" fmla="*/ 775063 w 1907177"/>
              <a:gd name="connsiteY4" fmla="*/ 2229394 h 3004457"/>
              <a:gd name="connsiteX5" fmla="*/ 1341120 w 1907177"/>
              <a:gd name="connsiteY5" fmla="*/ 870857 h 3004457"/>
              <a:gd name="connsiteX6" fmla="*/ 1907177 w 1907177"/>
              <a:gd name="connsiteY6" fmla="*/ 696686 h 3004457"/>
              <a:gd name="connsiteX7" fmla="*/ 1680755 w 1907177"/>
              <a:gd name="connsiteY7" fmla="*/ 0 h 3004457"/>
              <a:gd name="connsiteX8" fmla="*/ 653143 w 1907177"/>
              <a:gd name="connsiteY8" fmla="*/ 330926 h 3004457"/>
              <a:gd name="connsiteX9" fmla="*/ 984069 w 1907177"/>
              <a:gd name="connsiteY9" fmla="*/ 1158240 h 3004457"/>
              <a:gd name="connsiteX10" fmla="*/ 583475 w 1907177"/>
              <a:gd name="connsiteY10" fmla="*/ 2151017 h 3004457"/>
              <a:gd name="connsiteX11" fmla="*/ 418012 w 1907177"/>
              <a:gd name="connsiteY11" fmla="*/ 2185852 h 3004457"/>
              <a:gd name="connsiteX12" fmla="*/ 496389 w 1907177"/>
              <a:gd name="connsiteY12" fmla="*/ 2394857 h 3004457"/>
              <a:gd name="connsiteX0" fmla="*/ 156755 w 1907177"/>
              <a:gd name="connsiteY0" fmla="*/ 2490652 h 3004457"/>
              <a:gd name="connsiteX1" fmla="*/ 0 w 1907177"/>
              <a:gd name="connsiteY1" fmla="*/ 2542903 h 3004457"/>
              <a:gd name="connsiteX2" fmla="*/ 165463 w 1907177"/>
              <a:gd name="connsiteY2" fmla="*/ 3004457 h 3004457"/>
              <a:gd name="connsiteX3" fmla="*/ 949235 w 1907177"/>
              <a:gd name="connsiteY3" fmla="*/ 2699657 h 3004457"/>
              <a:gd name="connsiteX4" fmla="*/ 775063 w 1907177"/>
              <a:gd name="connsiteY4" fmla="*/ 2229394 h 3004457"/>
              <a:gd name="connsiteX5" fmla="*/ 1341120 w 1907177"/>
              <a:gd name="connsiteY5" fmla="*/ 870857 h 3004457"/>
              <a:gd name="connsiteX6" fmla="*/ 1907177 w 1907177"/>
              <a:gd name="connsiteY6" fmla="*/ 696686 h 3004457"/>
              <a:gd name="connsiteX7" fmla="*/ 1680755 w 1907177"/>
              <a:gd name="connsiteY7" fmla="*/ 0 h 3004457"/>
              <a:gd name="connsiteX8" fmla="*/ 653143 w 1907177"/>
              <a:gd name="connsiteY8" fmla="*/ 330926 h 3004457"/>
              <a:gd name="connsiteX9" fmla="*/ 917394 w 1907177"/>
              <a:gd name="connsiteY9" fmla="*/ 1151096 h 3004457"/>
              <a:gd name="connsiteX10" fmla="*/ 583475 w 1907177"/>
              <a:gd name="connsiteY10" fmla="*/ 2151017 h 3004457"/>
              <a:gd name="connsiteX11" fmla="*/ 418012 w 1907177"/>
              <a:gd name="connsiteY11" fmla="*/ 2185852 h 3004457"/>
              <a:gd name="connsiteX12" fmla="*/ 496389 w 1907177"/>
              <a:gd name="connsiteY12" fmla="*/ 2394857 h 3004457"/>
              <a:gd name="connsiteX0" fmla="*/ 156755 w 1907177"/>
              <a:gd name="connsiteY0" fmla="*/ 2490652 h 3004457"/>
              <a:gd name="connsiteX1" fmla="*/ 0 w 1907177"/>
              <a:gd name="connsiteY1" fmla="*/ 2542903 h 3004457"/>
              <a:gd name="connsiteX2" fmla="*/ 165463 w 1907177"/>
              <a:gd name="connsiteY2" fmla="*/ 3004457 h 3004457"/>
              <a:gd name="connsiteX3" fmla="*/ 949235 w 1907177"/>
              <a:gd name="connsiteY3" fmla="*/ 2699657 h 3004457"/>
              <a:gd name="connsiteX4" fmla="*/ 775063 w 1907177"/>
              <a:gd name="connsiteY4" fmla="*/ 2229394 h 3004457"/>
              <a:gd name="connsiteX5" fmla="*/ 1341120 w 1907177"/>
              <a:gd name="connsiteY5" fmla="*/ 870857 h 3004457"/>
              <a:gd name="connsiteX6" fmla="*/ 1907177 w 1907177"/>
              <a:gd name="connsiteY6" fmla="*/ 696686 h 3004457"/>
              <a:gd name="connsiteX7" fmla="*/ 1680755 w 1907177"/>
              <a:gd name="connsiteY7" fmla="*/ 0 h 3004457"/>
              <a:gd name="connsiteX8" fmla="*/ 653143 w 1907177"/>
              <a:gd name="connsiteY8" fmla="*/ 330926 h 3004457"/>
              <a:gd name="connsiteX9" fmla="*/ 967401 w 1907177"/>
              <a:gd name="connsiteY9" fmla="*/ 1153477 h 3004457"/>
              <a:gd name="connsiteX10" fmla="*/ 583475 w 1907177"/>
              <a:gd name="connsiteY10" fmla="*/ 2151017 h 3004457"/>
              <a:gd name="connsiteX11" fmla="*/ 418012 w 1907177"/>
              <a:gd name="connsiteY11" fmla="*/ 2185852 h 3004457"/>
              <a:gd name="connsiteX12" fmla="*/ 496389 w 1907177"/>
              <a:gd name="connsiteY12" fmla="*/ 2394857 h 3004457"/>
              <a:gd name="connsiteX0" fmla="*/ 156755 w 1907177"/>
              <a:gd name="connsiteY0" fmla="*/ 2490652 h 3004457"/>
              <a:gd name="connsiteX1" fmla="*/ 0 w 1907177"/>
              <a:gd name="connsiteY1" fmla="*/ 2542903 h 3004457"/>
              <a:gd name="connsiteX2" fmla="*/ 165463 w 1907177"/>
              <a:gd name="connsiteY2" fmla="*/ 3004457 h 3004457"/>
              <a:gd name="connsiteX3" fmla="*/ 949235 w 1907177"/>
              <a:gd name="connsiteY3" fmla="*/ 2699657 h 3004457"/>
              <a:gd name="connsiteX4" fmla="*/ 775063 w 1907177"/>
              <a:gd name="connsiteY4" fmla="*/ 2229394 h 3004457"/>
              <a:gd name="connsiteX5" fmla="*/ 1341120 w 1907177"/>
              <a:gd name="connsiteY5" fmla="*/ 870857 h 3004457"/>
              <a:gd name="connsiteX6" fmla="*/ 1907177 w 1907177"/>
              <a:gd name="connsiteY6" fmla="*/ 696686 h 3004457"/>
              <a:gd name="connsiteX7" fmla="*/ 1680755 w 1907177"/>
              <a:gd name="connsiteY7" fmla="*/ 0 h 3004457"/>
              <a:gd name="connsiteX8" fmla="*/ 653143 w 1907177"/>
              <a:gd name="connsiteY8" fmla="*/ 330926 h 3004457"/>
              <a:gd name="connsiteX9" fmla="*/ 962638 w 1907177"/>
              <a:gd name="connsiteY9" fmla="*/ 1151095 h 3004457"/>
              <a:gd name="connsiteX10" fmla="*/ 583475 w 1907177"/>
              <a:gd name="connsiteY10" fmla="*/ 2151017 h 3004457"/>
              <a:gd name="connsiteX11" fmla="*/ 418012 w 1907177"/>
              <a:gd name="connsiteY11" fmla="*/ 2185852 h 3004457"/>
              <a:gd name="connsiteX12" fmla="*/ 496389 w 1907177"/>
              <a:gd name="connsiteY12" fmla="*/ 2394857 h 3004457"/>
              <a:gd name="connsiteX0" fmla="*/ 156755 w 1916702"/>
              <a:gd name="connsiteY0" fmla="*/ 2490652 h 3004457"/>
              <a:gd name="connsiteX1" fmla="*/ 0 w 1916702"/>
              <a:gd name="connsiteY1" fmla="*/ 2542903 h 3004457"/>
              <a:gd name="connsiteX2" fmla="*/ 165463 w 1916702"/>
              <a:gd name="connsiteY2" fmla="*/ 3004457 h 3004457"/>
              <a:gd name="connsiteX3" fmla="*/ 949235 w 1916702"/>
              <a:gd name="connsiteY3" fmla="*/ 2699657 h 3004457"/>
              <a:gd name="connsiteX4" fmla="*/ 775063 w 1916702"/>
              <a:gd name="connsiteY4" fmla="*/ 2229394 h 3004457"/>
              <a:gd name="connsiteX5" fmla="*/ 1341120 w 1916702"/>
              <a:gd name="connsiteY5" fmla="*/ 870857 h 3004457"/>
              <a:gd name="connsiteX6" fmla="*/ 1916702 w 1916702"/>
              <a:gd name="connsiteY6" fmla="*/ 672873 h 3004457"/>
              <a:gd name="connsiteX7" fmla="*/ 1680755 w 1916702"/>
              <a:gd name="connsiteY7" fmla="*/ 0 h 3004457"/>
              <a:gd name="connsiteX8" fmla="*/ 653143 w 1916702"/>
              <a:gd name="connsiteY8" fmla="*/ 330926 h 3004457"/>
              <a:gd name="connsiteX9" fmla="*/ 962638 w 1916702"/>
              <a:gd name="connsiteY9" fmla="*/ 1151095 h 3004457"/>
              <a:gd name="connsiteX10" fmla="*/ 583475 w 1916702"/>
              <a:gd name="connsiteY10" fmla="*/ 2151017 h 3004457"/>
              <a:gd name="connsiteX11" fmla="*/ 418012 w 1916702"/>
              <a:gd name="connsiteY11" fmla="*/ 2185852 h 3004457"/>
              <a:gd name="connsiteX12" fmla="*/ 496389 w 1916702"/>
              <a:gd name="connsiteY12" fmla="*/ 2394857 h 3004457"/>
              <a:gd name="connsiteX0" fmla="*/ 156755 w 1909559"/>
              <a:gd name="connsiteY0" fmla="*/ 2490652 h 3004457"/>
              <a:gd name="connsiteX1" fmla="*/ 0 w 1909559"/>
              <a:gd name="connsiteY1" fmla="*/ 2542903 h 3004457"/>
              <a:gd name="connsiteX2" fmla="*/ 165463 w 1909559"/>
              <a:gd name="connsiteY2" fmla="*/ 3004457 h 3004457"/>
              <a:gd name="connsiteX3" fmla="*/ 949235 w 1909559"/>
              <a:gd name="connsiteY3" fmla="*/ 2699657 h 3004457"/>
              <a:gd name="connsiteX4" fmla="*/ 775063 w 1909559"/>
              <a:gd name="connsiteY4" fmla="*/ 2229394 h 3004457"/>
              <a:gd name="connsiteX5" fmla="*/ 1341120 w 1909559"/>
              <a:gd name="connsiteY5" fmla="*/ 870857 h 3004457"/>
              <a:gd name="connsiteX6" fmla="*/ 1909559 w 1909559"/>
              <a:gd name="connsiteY6" fmla="*/ 677636 h 3004457"/>
              <a:gd name="connsiteX7" fmla="*/ 1680755 w 1909559"/>
              <a:gd name="connsiteY7" fmla="*/ 0 h 3004457"/>
              <a:gd name="connsiteX8" fmla="*/ 653143 w 1909559"/>
              <a:gd name="connsiteY8" fmla="*/ 330926 h 3004457"/>
              <a:gd name="connsiteX9" fmla="*/ 962638 w 1909559"/>
              <a:gd name="connsiteY9" fmla="*/ 1151095 h 3004457"/>
              <a:gd name="connsiteX10" fmla="*/ 583475 w 1909559"/>
              <a:gd name="connsiteY10" fmla="*/ 2151017 h 3004457"/>
              <a:gd name="connsiteX11" fmla="*/ 418012 w 1909559"/>
              <a:gd name="connsiteY11" fmla="*/ 2185852 h 3004457"/>
              <a:gd name="connsiteX12" fmla="*/ 496389 w 1909559"/>
              <a:gd name="connsiteY12" fmla="*/ 2394857 h 3004457"/>
              <a:gd name="connsiteX0" fmla="*/ 156755 w 1909559"/>
              <a:gd name="connsiteY0" fmla="*/ 2495414 h 3009219"/>
              <a:gd name="connsiteX1" fmla="*/ 0 w 1909559"/>
              <a:gd name="connsiteY1" fmla="*/ 2547665 h 3009219"/>
              <a:gd name="connsiteX2" fmla="*/ 165463 w 1909559"/>
              <a:gd name="connsiteY2" fmla="*/ 3009219 h 3009219"/>
              <a:gd name="connsiteX3" fmla="*/ 949235 w 1909559"/>
              <a:gd name="connsiteY3" fmla="*/ 2704419 h 3009219"/>
              <a:gd name="connsiteX4" fmla="*/ 775063 w 1909559"/>
              <a:gd name="connsiteY4" fmla="*/ 2234156 h 3009219"/>
              <a:gd name="connsiteX5" fmla="*/ 1341120 w 1909559"/>
              <a:gd name="connsiteY5" fmla="*/ 875619 h 3009219"/>
              <a:gd name="connsiteX6" fmla="*/ 1909559 w 1909559"/>
              <a:gd name="connsiteY6" fmla="*/ 682398 h 3009219"/>
              <a:gd name="connsiteX7" fmla="*/ 1664086 w 1909559"/>
              <a:gd name="connsiteY7" fmla="*/ 0 h 3009219"/>
              <a:gd name="connsiteX8" fmla="*/ 653143 w 1909559"/>
              <a:gd name="connsiteY8" fmla="*/ 335688 h 3009219"/>
              <a:gd name="connsiteX9" fmla="*/ 962638 w 1909559"/>
              <a:gd name="connsiteY9" fmla="*/ 1155857 h 3009219"/>
              <a:gd name="connsiteX10" fmla="*/ 583475 w 1909559"/>
              <a:gd name="connsiteY10" fmla="*/ 2155779 h 3009219"/>
              <a:gd name="connsiteX11" fmla="*/ 418012 w 1909559"/>
              <a:gd name="connsiteY11" fmla="*/ 2190614 h 3009219"/>
              <a:gd name="connsiteX12" fmla="*/ 496389 w 1909559"/>
              <a:gd name="connsiteY12" fmla="*/ 2399619 h 3009219"/>
              <a:gd name="connsiteX0" fmla="*/ 156755 w 1909559"/>
              <a:gd name="connsiteY0" fmla="*/ 2504939 h 3018744"/>
              <a:gd name="connsiteX1" fmla="*/ 0 w 1909559"/>
              <a:gd name="connsiteY1" fmla="*/ 2557190 h 3018744"/>
              <a:gd name="connsiteX2" fmla="*/ 165463 w 1909559"/>
              <a:gd name="connsiteY2" fmla="*/ 3018744 h 3018744"/>
              <a:gd name="connsiteX3" fmla="*/ 949235 w 1909559"/>
              <a:gd name="connsiteY3" fmla="*/ 2713944 h 3018744"/>
              <a:gd name="connsiteX4" fmla="*/ 775063 w 1909559"/>
              <a:gd name="connsiteY4" fmla="*/ 2243681 h 3018744"/>
              <a:gd name="connsiteX5" fmla="*/ 1341120 w 1909559"/>
              <a:gd name="connsiteY5" fmla="*/ 885144 h 3018744"/>
              <a:gd name="connsiteX6" fmla="*/ 1909559 w 1909559"/>
              <a:gd name="connsiteY6" fmla="*/ 691923 h 3018744"/>
              <a:gd name="connsiteX7" fmla="*/ 1664086 w 1909559"/>
              <a:gd name="connsiteY7" fmla="*/ 0 h 3018744"/>
              <a:gd name="connsiteX8" fmla="*/ 653143 w 1909559"/>
              <a:gd name="connsiteY8" fmla="*/ 345213 h 3018744"/>
              <a:gd name="connsiteX9" fmla="*/ 962638 w 1909559"/>
              <a:gd name="connsiteY9" fmla="*/ 1165382 h 3018744"/>
              <a:gd name="connsiteX10" fmla="*/ 583475 w 1909559"/>
              <a:gd name="connsiteY10" fmla="*/ 2165304 h 3018744"/>
              <a:gd name="connsiteX11" fmla="*/ 418012 w 1909559"/>
              <a:gd name="connsiteY11" fmla="*/ 2200139 h 3018744"/>
              <a:gd name="connsiteX12" fmla="*/ 496389 w 1909559"/>
              <a:gd name="connsiteY12" fmla="*/ 2409144 h 3018744"/>
              <a:gd name="connsiteX0" fmla="*/ 156755 w 1909559"/>
              <a:gd name="connsiteY0" fmla="*/ 2504939 h 3018744"/>
              <a:gd name="connsiteX1" fmla="*/ 0 w 1909559"/>
              <a:gd name="connsiteY1" fmla="*/ 2557190 h 3018744"/>
              <a:gd name="connsiteX2" fmla="*/ 165463 w 1909559"/>
              <a:gd name="connsiteY2" fmla="*/ 3018744 h 3018744"/>
              <a:gd name="connsiteX3" fmla="*/ 949235 w 1909559"/>
              <a:gd name="connsiteY3" fmla="*/ 2713944 h 3018744"/>
              <a:gd name="connsiteX4" fmla="*/ 806019 w 1909559"/>
              <a:gd name="connsiteY4" fmla="*/ 2241300 h 3018744"/>
              <a:gd name="connsiteX5" fmla="*/ 1341120 w 1909559"/>
              <a:gd name="connsiteY5" fmla="*/ 885144 h 3018744"/>
              <a:gd name="connsiteX6" fmla="*/ 1909559 w 1909559"/>
              <a:gd name="connsiteY6" fmla="*/ 691923 h 3018744"/>
              <a:gd name="connsiteX7" fmla="*/ 1664086 w 1909559"/>
              <a:gd name="connsiteY7" fmla="*/ 0 h 3018744"/>
              <a:gd name="connsiteX8" fmla="*/ 653143 w 1909559"/>
              <a:gd name="connsiteY8" fmla="*/ 345213 h 3018744"/>
              <a:gd name="connsiteX9" fmla="*/ 962638 w 1909559"/>
              <a:gd name="connsiteY9" fmla="*/ 1165382 h 3018744"/>
              <a:gd name="connsiteX10" fmla="*/ 583475 w 1909559"/>
              <a:gd name="connsiteY10" fmla="*/ 2165304 h 3018744"/>
              <a:gd name="connsiteX11" fmla="*/ 418012 w 1909559"/>
              <a:gd name="connsiteY11" fmla="*/ 2200139 h 3018744"/>
              <a:gd name="connsiteX12" fmla="*/ 496389 w 1909559"/>
              <a:gd name="connsiteY12" fmla="*/ 2409144 h 3018744"/>
              <a:gd name="connsiteX0" fmla="*/ 156755 w 1909559"/>
              <a:gd name="connsiteY0" fmla="*/ 2504939 h 3018744"/>
              <a:gd name="connsiteX1" fmla="*/ 0 w 1909559"/>
              <a:gd name="connsiteY1" fmla="*/ 2557190 h 3018744"/>
              <a:gd name="connsiteX2" fmla="*/ 165463 w 1909559"/>
              <a:gd name="connsiteY2" fmla="*/ 3018744 h 3018744"/>
              <a:gd name="connsiteX3" fmla="*/ 949235 w 1909559"/>
              <a:gd name="connsiteY3" fmla="*/ 2713944 h 3018744"/>
              <a:gd name="connsiteX4" fmla="*/ 798875 w 1909559"/>
              <a:gd name="connsiteY4" fmla="*/ 2241300 h 3018744"/>
              <a:gd name="connsiteX5" fmla="*/ 1341120 w 1909559"/>
              <a:gd name="connsiteY5" fmla="*/ 885144 h 3018744"/>
              <a:gd name="connsiteX6" fmla="*/ 1909559 w 1909559"/>
              <a:gd name="connsiteY6" fmla="*/ 691923 h 3018744"/>
              <a:gd name="connsiteX7" fmla="*/ 1664086 w 1909559"/>
              <a:gd name="connsiteY7" fmla="*/ 0 h 3018744"/>
              <a:gd name="connsiteX8" fmla="*/ 653143 w 1909559"/>
              <a:gd name="connsiteY8" fmla="*/ 345213 h 3018744"/>
              <a:gd name="connsiteX9" fmla="*/ 962638 w 1909559"/>
              <a:gd name="connsiteY9" fmla="*/ 1165382 h 3018744"/>
              <a:gd name="connsiteX10" fmla="*/ 583475 w 1909559"/>
              <a:gd name="connsiteY10" fmla="*/ 2165304 h 3018744"/>
              <a:gd name="connsiteX11" fmla="*/ 418012 w 1909559"/>
              <a:gd name="connsiteY11" fmla="*/ 2200139 h 3018744"/>
              <a:gd name="connsiteX12" fmla="*/ 496389 w 1909559"/>
              <a:gd name="connsiteY12" fmla="*/ 2409144 h 3018744"/>
              <a:gd name="connsiteX0" fmla="*/ 156755 w 1909559"/>
              <a:gd name="connsiteY0" fmla="*/ 2504939 h 3018744"/>
              <a:gd name="connsiteX1" fmla="*/ 0 w 1909559"/>
              <a:gd name="connsiteY1" fmla="*/ 2557190 h 3018744"/>
              <a:gd name="connsiteX2" fmla="*/ 165463 w 1909559"/>
              <a:gd name="connsiteY2" fmla="*/ 3018744 h 3018744"/>
              <a:gd name="connsiteX3" fmla="*/ 949235 w 1909559"/>
              <a:gd name="connsiteY3" fmla="*/ 2713944 h 3018744"/>
              <a:gd name="connsiteX4" fmla="*/ 786969 w 1909559"/>
              <a:gd name="connsiteY4" fmla="*/ 2241300 h 3018744"/>
              <a:gd name="connsiteX5" fmla="*/ 1341120 w 1909559"/>
              <a:gd name="connsiteY5" fmla="*/ 885144 h 3018744"/>
              <a:gd name="connsiteX6" fmla="*/ 1909559 w 1909559"/>
              <a:gd name="connsiteY6" fmla="*/ 691923 h 3018744"/>
              <a:gd name="connsiteX7" fmla="*/ 1664086 w 1909559"/>
              <a:gd name="connsiteY7" fmla="*/ 0 h 3018744"/>
              <a:gd name="connsiteX8" fmla="*/ 653143 w 1909559"/>
              <a:gd name="connsiteY8" fmla="*/ 345213 h 3018744"/>
              <a:gd name="connsiteX9" fmla="*/ 962638 w 1909559"/>
              <a:gd name="connsiteY9" fmla="*/ 1165382 h 3018744"/>
              <a:gd name="connsiteX10" fmla="*/ 583475 w 1909559"/>
              <a:gd name="connsiteY10" fmla="*/ 2165304 h 3018744"/>
              <a:gd name="connsiteX11" fmla="*/ 418012 w 1909559"/>
              <a:gd name="connsiteY11" fmla="*/ 2200139 h 3018744"/>
              <a:gd name="connsiteX12" fmla="*/ 496389 w 1909559"/>
              <a:gd name="connsiteY12" fmla="*/ 2409144 h 3018744"/>
              <a:gd name="connsiteX0" fmla="*/ 156755 w 1909559"/>
              <a:gd name="connsiteY0" fmla="*/ 2504939 h 3018744"/>
              <a:gd name="connsiteX1" fmla="*/ 0 w 1909559"/>
              <a:gd name="connsiteY1" fmla="*/ 2557190 h 3018744"/>
              <a:gd name="connsiteX2" fmla="*/ 165463 w 1909559"/>
              <a:gd name="connsiteY2" fmla="*/ 3018744 h 3018744"/>
              <a:gd name="connsiteX3" fmla="*/ 956378 w 1909559"/>
              <a:gd name="connsiteY3" fmla="*/ 2725850 h 3018744"/>
              <a:gd name="connsiteX4" fmla="*/ 786969 w 1909559"/>
              <a:gd name="connsiteY4" fmla="*/ 2241300 h 3018744"/>
              <a:gd name="connsiteX5" fmla="*/ 1341120 w 1909559"/>
              <a:gd name="connsiteY5" fmla="*/ 885144 h 3018744"/>
              <a:gd name="connsiteX6" fmla="*/ 1909559 w 1909559"/>
              <a:gd name="connsiteY6" fmla="*/ 691923 h 3018744"/>
              <a:gd name="connsiteX7" fmla="*/ 1664086 w 1909559"/>
              <a:gd name="connsiteY7" fmla="*/ 0 h 3018744"/>
              <a:gd name="connsiteX8" fmla="*/ 653143 w 1909559"/>
              <a:gd name="connsiteY8" fmla="*/ 345213 h 3018744"/>
              <a:gd name="connsiteX9" fmla="*/ 962638 w 1909559"/>
              <a:gd name="connsiteY9" fmla="*/ 1165382 h 3018744"/>
              <a:gd name="connsiteX10" fmla="*/ 583475 w 1909559"/>
              <a:gd name="connsiteY10" fmla="*/ 2165304 h 3018744"/>
              <a:gd name="connsiteX11" fmla="*/ 418012 w 1909559"/>
              <a:gd name="connsiteY11" fmla="*/ 2200139 h 3018744"/>
              <a:gd name="connsiteX12" fmla="*/ 496389 w 1909559"/>
              <a:gd name="connsiteY12" fmla="*/ 2409144 h 3018744"/>
              <a:gd name="connsiteX0" fmla="*/ 156755 w 1909559"/>
              <a:gd name="connsiteY0" fmla="*/ 2504939 h 2992550"/>
              <a:gd name="connsiteX1" fmla="*/ 0 w 1909559"/>
              <a:gd name="connsiteY1" fmla="*/ 2557190 h 2992550"/>
              <a:gd name="connsiteX2" fmla="*/ 186894 w 1909559"/>
              <a:gd name="connsiteY2" fmla="*/ 2992550 h 2992550"/>
              <a:gd name="connsiteX3" fmla="*/ 956378 w 1909559"/>
              <a:gd name="connsiteY3" fmla="*/ 2725850 h 2992550"/>
              <a:gd name="connsiteX4" fmla="*/ 786969 w 1909559"/>
              <a:gd name="connsiteY4" fmla="*/ 2241300 h 2992550"/>
              <a:gd name="connsiteX5" fmla="*/ 1341120 w 1909559"/>
              <a:gd name="connsiteY5" fmla="*/ 885144 h 2992550"/>
              <a:gd name="connsiteX6" fmla="*/ 1909559 w 1909559"/>
              <a:gd name="connsiteY6" fmla="*/ 691923 h 2992550"/>
              <a:gd name="connsiteX7" fmla="*/ 1664086 w 1909559"/>
              <a:gd name="connsiteY7" fmla="*/ 0 h 2992550"/>
              <a:gd name="connsiteX8" fmla="*/ 653143 w 1909559"/>
              <a:gd name="connsiteY8" fmla="*/ 345213 h 2992550"/>
              <a:gd name="connsiteX9" fmla="*/ 962638 w 1909559"/>
              <a:gd name="connsiteY9" fmla="*/ 1165382 h 2992550"/>
              <a:gd name="connsiteX10" fmla="*/ 583475 w 1909559"/>
              <a:gd name="connsiteY10" fmla="*/ 2165304 h 2992550"/>
              <a:gd name="connsiteX11" fmla="*/ 418012 w 1909559"/>
              <a:gd name="connsiteY11" fmla="*/ 2200139 h 2992550"/>
              <a:gd name="connsiteX12" fmla="*/ 496389 w 1909559"/>
              <a:gd name="connsiteY12" fmla="*/ 2409144 h 2992550"/>
              <a:gd name="connsiteX0" fmla="*/ 111511 w 1864315"/>
              <a:gd name="connsiteY0" fmla="*/ 2504939 h 2992550"/>
              <a:gd name="connsiteX1" fmla="*/ 0 w 1864315"/>
              <a:gd name="connsiteY1" fmla="*/ 2542903 h 2992550"/>
              <a:gd name="connsiteX2" fmla="*/ 141650 w 1864315"/>
              <a:gd name="connsiteY2" fmla="*/ 2992550 h 2992550"/>
              <a:gd name="connsiteX3" fmla="*/ 911134 w 1864315"/>
              <a:gd name="connsiteY3" fmla="*/ 2725850 h 2992550"/>
              <a:gd name="connsiteX4" fmla="*/ 741725 w 1864315"/>
              <a:gd name="connsiteY4" fmla="*/ 2241300 h 2992550"/>
              <a:gd name="connsiteX5" fmla="*/ 1295876 w 1864315"/>
              <a:gd name="connsiteY5" fmla="*/ 885144 h 2992550"/>
              <a:gd name="connsiteX6" fmla="*/ 1864315 w 1864315"/>
              <a:gd name="connsiteY6" fmla="*/ 691923 h 2992550"/>
              <a:gd name="connsiteX7" fmla="*/ 1618842 w 1864315"/>
              <a:gd name="connsiteY7" fmla="*/ 0 h 2992550"/>
              <a:gd name="connsiteX8" fmla="*/ 607899 w 1864315"/>
              <a:gd name="connsiteY8" fmla="*/ 345213 h 2992550"/>
              <a:gd name="connsiteX9" fmla="*/ 917394 w 1864315"/>
              <a:gd name="connsiteY9" fmla="*/ 1165382 h 2992550"/>
              <a:gd name="connsiteX10" fmla="*/ 538231 w 1864315"/>
              <a:gd name="connsiteY10" fmla="*/ 2165304 h 2992550"/>
              <a:gd name="connsiteX11" fmla="*/ 372768 w 1864315"/>
              <a:gd name="connsiteY11" fmla="*/ 2200139 h 2992550"/>
              <a:gd name="connsiteX12" fmla="*/ 451145 w 1864315"/>
              <a:gd name="connsiteY12" fmla="*/ 2409144 h 2992550"/>
              <a:gd name="connsiteX0" fmla="*/ 118654 w 1871458"/>
              <a:gd name="connsiteY0" fmla="*/ 2504939 h 2992550"/>
              <a:gd name="connsiteX1" fmla="*/ 0 w 1871458"/>
              <a:gd name="connsiteY1" fmla="*/ 2550046 h 2992550"/>
              <a:gd name="connsiteX2" fmla="*/ 148793 w 1871458"/>
              <a:gd name="connsiteY2" fmla="*/ 2992550 h 2992550"/>
              <a:gd name="connsiteX3" fmla="*/ 918277 w 1871458"/>
              <a:gd name="connsiteY3" fmla="*/ 2725850 h 2992550"/>
              <a:gd name="connsiteX4" fmla="*/ 748868 w 1871458"/>
              <a:gd name="connsiteY4" fmla="*/ 2241300 h 2992550"/>
              <a:gd name="connsiteX5" fmla="*/ 1303019 w 1871458"/>
              <a:gd name="connsiteY5" fmla="*/ 885144 h 2992550"/>
              <a:gd name="connsiteX6" fmla="*/ 1871458 w 1871458"/>
              <a:gd name="connsiteY6" fmla="*/ 691923 h 2992550"/>
              <a:gd name="connsiteX7" fmla="*/ 1625985 w 1871458"/>
              <a:gd name="connsiteY7" fmla="*/ 0 h 2992550"/>
              <a:gd name="connsiteX8" fmla="*/ 615042 w 1871458"/>
              <a:gd name="connsiteY8" fmla="*/ 345213 h 2992550"/>
              <a:gd name="connsiteX9" fmla="*/ 924537 w 1871458"/>
              <a:gd name="connsiteY9" fmla="*/ 1165382 h 2992550"/>
              <a:gd name="connsiteX10" fmla="*/ 545374 w 1871458"/>
              <a:gd name="connsiteY10" fmla="*/ 2165304 h 2992550"/>
              <a:gd name="connsiteX11" fmla="*/ 379911 w 1871458"/>
              <a:gd name="connsiteY11" fmla="*/ 2200139 h 2992550"/>
              <a:gd name="connsiteX12" fmla="*/ 458288 w 1871458"/>
              <a:gd name="connsiteY12" fmla="*/ 2409144 h 2992550"/>
              <a:gd name="connsiteX0" fmla="*/ 118654 w 1871458"/>
              <a:gd name="connsiteY0" fmla="*/ 2504939 h 2992550"/>
              <a:gd name="connsiteX1" fmla="*/ 0 w 1871458"/>
              <a:gd name="connsiteY1" fmla="*/ 2550046 h 2992550"/>
              <a:gd name="connsiteX2" fmla="*/ 148793 w 1871458"/>
              <a:gd name="connsiteY2" fmla="*/ 2992550 h 2992550"/>
              <a:gd name="connsiteX3" fmla="*/ 918277 w 1871458"/>
              <a:gd name="connsiteY3" fmla="*/ 2725850 h 2992550"/>
              <a:gd name="connsiteX4" fmla="*/ 748868 w 1871458"/>
              <a:gd name="connsiteY4" fmla="*/ 2241300 h 2992550"/>
              <a:gd name="connsiteX5" fmla="*/ 1303019 w 1871458"/>
              <a:gd name="connsiteY5" fmla="*/ 885144 h 2992550"/>
              <a:gd name="connsiteX6" fmla="*/ 1871458 w 1871458"/>
              <a:gd name="connsiteY6" fmla="*/ 691923 h 2992550"/>
              <a:gd name="connsiteX7" fmla="*/ 1625985 w 1871458"/>
              <a:gd name="connsiteY7" fmla="*/ 0 h 2992550"/>
              <a:gd name="connsiteX8" fmla="*/ 615042 w 1871458"/>
              <a:gd name="connsiteY8" fmla="*/ 345213 h 2992550"/>
              <a:gd name="connsiteX9" fmla="*/ 924537 w 1871458"/>
              <a:gd name="connsiteY9" fmla="*/ 1165382 h 2992550"/>
              <a:gd name="connsiteX10" fmla="*/ 535849 w 1871458"/>
              <a:gd name="connsiteY10" fmla="*/ 2153398 h 2992550"/>
              <a:gd name="connsiteX11" fmla="*/ 379911 w 1871458"/>
              <a:gd name="connsiteY11" fmla="*/ 2200139 h 2992550"/>
              <a:gd name="connsiteX12" fmla="*/ 458288 w 1871458"/>
              <a:gd name="connsiteY12" fmla="*/ 2409144 h 2992550"/>
              <a:gd name="connsiteX0" fmla="*/ 118654 w 1871458"/>
              <a:gd name="connsiteY0" fmla="*/ 2504939 h 2992550"/>
              <a:gd name="connsiteX1" fmla="*/ 0 w 1871458"/>
              <a:gd name="connsiteY1" fmla="*/ 2550046 h 2992550"/>
              <a:gd name="connsiteX2" fmla="*/ 148793 w 1871458"/>
              <a:gd name="connsiteY2" fmla="*/ 2992550 h 2992550"/>
              <a:gd name="connsiteX3" fmla="*/ 918277 w 1871458"/>
              <a:gd name="connsiteY3" fmla="*/ 2725850 h 2992550"/>
              <a:gd name="connsiteX4" fmla="*/ 748868 w 1871458"/>
              <a:gd name="connsiteY4" fmla="*/ 2241300 h 2992550"/>
              <a:gd name="connsiteX5" fmla="*/ 1303019 w 1871458"/>
              <a:gd name="connsiteY5" fmla="*/ 885144 h 2992550"/>
              <a:gd name="connsiteX6" fmla="*/ 1871458 w 1871458"/>
              <a:gd name="connsiteY6" fmla="*/ 691923 h 2992550"/>
              <a:gd name="connsiteX7" fmla="*/ 1625985 w 1871458"/>
              <a:gd name="connsiteY7" fmla="*/ 0 h 2992550"/>
              <a:gd name="connsiteX8" fmla="*/ 615042 w 1871458"/>
              <a:gd name="connsiteY8" fmla="*/ 345213 h 2992550"/>
              <a:gd name="connsiteX9" fmla="*/ 924537 w 1871458"/>
              <a:gd name="connsiteY9" fmla="*/ 1165382 h 2992550"/>
              <a:gd name="connsiteX10" fmla="*/ 535849 w 1871458"/>
              <a:gd name="connsiteY10" fmla="*/ 2153398 h 2992550"/>
              <a:gd name="connsiteX11" fmla="*/ 394199 w 1871458"/>
              <a:gd name="connsiteY11" fmla="*/ 2195377 h 2992550"/>
              <a:gd name="connsiteX12" fmla="*/ 458288 w 1871458"/>
              <a:gd name="connsiteY12" fmla="*/ 2409144 h 2992550"/>
              <a:gd name="connsiteX0" fmla="*/ 118654 w 1871458"/>
              <a:gd name="connsiteY0" fmla="*/ 2504939 h 2992550"/>
              <a:gd name="connsiteX1" fmla="*/ 0 w 1871458"/>
              <a:gd name="connsiteY1" fmla="*/ 2550046 h 2992550"/>
              <a:gd name="connsiteX2" fmla="*/ 148793 w 1871458"/>
              <a:gd name="connsiteY2" fmla="*/ 2992550 h 2992550"/>
              <a:gd name="connsiteX3" fmla="*/ 918277 w 1871458"/>
              <a:gd name="connsiteY3" fmla="*/ 2725850 h 2992550"/>
              <a:gd name="connsiteX4" fmla="*/ 748868 w 1871458"/>
              <a:gd name="connsiteY4" fmla="*/ 2241300 h 2992550"/>
              <a:gd name="connsiteX5" fmla="*/ 1303019 w 1871458"/>
              <a:gd name="connsiteY5" fmla="*/ 885144 h 2992550"/>
              <a:gd name="connsiteX6" fmla="*/ 1871458 w 1871458"/>
              <a:gd name="connsiteY6" fmla="*/ 691923 h 2992550"/>
              <a:gd name="connsiteX7" fmla="*/ 1625985 w 1871458"/>
              <a:gd name="connsiteY7" fmla="*/ 0 h 2992550"/>
              <a:gd name="connsiteX8" fmla="*/ 615042 w 1871458"/>
              <a:gd name="connsiteY8" fmla="*/ 345213 h 2992550"/>
              <a:gd name="connsiteX9" fmla="*/ 924537 w 1871458"/>
              <a:gd name="connsiteY9" fmla="*/ 1165382 h 2992550"/>
              <a:gd name="connsiteX10" fmla="*/ 535849 w 1871458"/>
              <a:gd name="connsiteY10" fmla="*/ 2153398 h 2992550"/>
              <a:gd name="connsiteX11" fmla="*/ 394199 w 1871458"/>
              <a:gd name="connsiteY11" fmla="*/ 2195377 h 2992550"/>
              <a:gd name="connsiteX12" fmla="*/ 465432 w 1871458"/>
              <a:gd name="connsiteY12" fmla="*/ 2406763 h 2992550"/>
              <a:gd name="connsiteX0" fmla="*/ 118654 w 1871458"/>
              <a:gd name="connsiteY0" fmla="*/ 2512083 h 2992550"/>
              <a:gd name="connsiteX1" fmla="*/ 0 w 1871458"/>
              <a:gd name="connsiteY1" fmla="*/ 2550046 h 2992550"/>
              <a:gd name="connsiteX2" fmla="*/ 148793 w 1871458"/>
              <a:gd name="connsiteY2" fmla="*/ 2992550 h 2992550"/>
              <a:gd name="connsiteX3" fmla="*/ 918277 w 1871458"/>
              <a:gd name="connsiteY3" fmla="*/ 2725850 h 2992550"/>
              <a:gd name="connsiteX4" fmla="*/ 748868 w 1871458"/>
              <a:gd name="connsiteY4" fmla="*/ 2241300 h 2992550"/>
              <a:gd name="connsiteX5" fmla="*/ 1303019 w 1871458"/>
              <a:gd name="connsiteY5" fmla="*/ 885144 h 2992550"/>
              <a:gd name="connsiteX6" fmla="*/ 1871458 w 1871458"/>
              <a:gd name="connsiteY6" fmla="*/ 691923 h 2992550"/>
              <a:gd name="connsiteX7" fmla="*/ 1625985 w 1871458"/>
              <a:gd name="connsiteY7" fmla="*/ 0 h 2992550"/>
              <a:gd name="connsiteX8" fmla="*/ 615042 w 1871458"/>
              <a:gd name="connsiteY8" fmla="*/ 345213 h 2992550"/>
              <a:gd name="connsiteX9" fmla="*/ 924537 w 1871458"/>
              <a:gd name="connsiteY9" fmla="*/ 1165382 h 2992550"/>
              <a:gd name="connsiteX10" fmla="*/ 535849 w 1871458"/>
              <a:gd name="connsiteY10" fmla="*/ 2153398 h 2992550"/>
              <a:gd name="connsiteX11" fmla="*/ 394199 w 1871458"/>
              <a:gd name="connsiteY11" fmla="*/ 2195377 h 2992550"/>
              <a:gd name="connsiteX12" fmla="*/ 465432 w 1871458"/>
              <a:gd name="connsiteY12" fmla="*/ 2406763 h 299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a:moveTo>
                  <a:pt x="1297" y="17616"/>
                </a:moveTo>
                <a:lnTo>
                  <a:pt x="0" y="17932"/>
                </a:lnTo>
                <a:lnTo>
                  <a:pt x="1629" y="21600"/>
                </a:lnTo>
                <a:lnTo>
                  <a:pt x="10046" y="19389"/>
                </a:lnTo>
                <a:lnTo>
                  <a:pt x="8192" y="15371"/>
                </a:lnTo>
                <a:lnTo>
                  <a:pt x="14254" y="4127"/>
                </a:lnTo>
                <a:lnTo>
                  <a:pt x="20263" y="2582"/>
                </a:lnTo>
                <a:lnTo>
                  <a:pt x="19993" y="1932"/>
                </a:lnTo>
                <a:lnTo>
                  <a:pt x="21522" y="1541"/>
                </a:lnTo>
                <a:lnTo>
                  <a:pt x="21600" y="1719"/>
                </a:lnTo>
                <a:lnTo>
                  <a:pt x="20065" y="2095"/>
                </a:lnTo>
                <a:lnTo>
                  <a:pt x="19153" y="0"/>
                </a:lnTo>
                <a:lnTo>
                  <a:pt x="8455" y="2823"/>
                </a:lnTo>
                <a:lnTo>
                  <a:pt x="10114" y="6451"/>
                </a:lnTo>
                <a:lnTo>
                  <a:pt x="5861" y="14642"/>
                </a:lnTo>
                <a:lnTo>
                  <a:pt x="4313" y="14991"/>
                </a:lnTo>
                <a:lnTo>
                  <a:pt x="5093" y="16743"/>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5" name="吹き出し: 線 25"/>
          <p:cNvSpPr/>
          <p:nvPr/>
        </p:nvSpPr>
        <p:spPr>
          <a:xfrm>
            <a:off x="393364" y="980441"/>
            <a:ext cx="2131165" cy="568968"/>
          </a:xfrm>
          <a:prstGeom prst="borderCallout1">
            <a:avLst>
              <a:gd name="adj1" fmla="val 100199"/>
              <a:gd name="adj2" fmla="val 72893"/>
              <a:gd name="adj3" fmla="val 322322"/>
              <a:gd name="adj4" fmla="val 120029"/>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②箕面船場第一駐輪場</a:t>
            </a:r>
            <a:endPar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（デッキ下駐輪場）</a:t>
            </a:r>
            <a:endPar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a:t>
            </a:r>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地区内デッキ下の地上レベル</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156" name="フリーフォーム: 図形 29"/>
          <p:cNvSpPr/>
          <p:nvPr/>
        </p:nvSpPr>
        <p:spPr>
          <a:xfrm>
            <a:off x="2051729" y="4292879"/>
            <a:ext cx="373318" cy="198190"/>
          </a:xfrm>
          <a:custGeom>
            <a:avLst/>
            <a:gdLst>
              <a:gd name="connsiteX0" fmla="*/ 0 w 325124"/>
              <a:gd name="connsiteY0" fmla="*/ 142875 h 191876"/>
              <a:gd name="connsiteX1" fmla="*/ 183357 w 325124"/>
              <a:gd name="connsiteY1" fmla="*/ 190500 h 191876"/>
              <a:gd name="connsiteX2" fmla="*/ 304800 w 325124"/>
              <a:gd name="connsiteY2" fmla="*/ 95250 h 191876"/>
              <a:gd name="connsiteX3" fmla="*/ 323850 w 325124"/>
              <a:gd name="connsiteY3" fmla="*/ 0 h 191876"/>
              <a:gd name="connsiteX0" fmla="*/ 0 w 344174"/>
              <a:gd name="connsiteY0" fmla="*/ 107157 h 190550"/>
              <a:gd name="connsiteX1" fmla="*/ 202407 w 344174"/>
              <a:gd name="connsiteY1" fmla="*/ 190500 h 190550"/>
              <a:gd name="connsiteX2" fmla="*/ 323850 w 344174"/>
              <a:gd name="connsiteY2" fmla="*/ 95250 h 190550"/>
              <a:gd name="connsiteX3" fmla="*/ 342900 w 344174"/>
              <a:gd name="connsiteY3" fmla="*/ 0 h 190550"/>
              <a:gd name="connsiteX0" fmla="*/ 0 w 344174"/>
              <a:gd name="connsiteY0" fmla="*/ 107157 h 190669"/>
              <a:gd name="connsiteX1" fmla="*/ 202407 w 344174"/>
              <a:gd name="connsiteY1" fmla="*/ 190500 h 190669"/>
              <a:gd name="connsiteX2" fmla="*/ 323850 w 344174"/>
              <a:gd name="connsiteY2" fmla="*/ 95250 h 190669"/>
              <a:gd name="connsiteX3" fmla="*/ 342900 w 344174"/>
              <a:gd name="connsiteY3" fmla="*/ 0 h 190669"/>
              <a:gd name="connsiteX0" fmla="*/ 0 w 344174"/>
              <a:gd name="connsiteY0" fmla="*/ 107157 h 190762"/>
              <a:gd name="connsiteX1" fmla="*/ 202407 w 344174"/>
              <a:gd name="connsiteY1" fmla="*/ 190500 h 190762"/>
              <a:gd name="connsiteX2" fmla="*/ 323850 w 344174"/>
              <a:gd name="connsiteY2" fmla="*/ 95250 h 190762"/>
              <a:gd name="connsiteX3" fmla="*/ 342900 w 344174"/>
              <a:gd name="connsiteY3" fmla="*/ 0 h 190762"/>
              <a:gd name="connsiteX0" fmla="*/ 0 w 344248"/>
              <a:gd name="connsiteY0" fmla="*/ 107157 h 186126"/>
              <a:gd name="connsiteX1" fmla="*/ 200026 w 344248"/>
              <a:gd name="connsiteY1" fmla="*/ 185738 h 186126"/>
              <a:gd name="connsiteX2" fmla="*/ 323850 w 344248"/>
              <a:gd name="connsiteY2" fmla="*/ 95250 h 186126"/>
              <a:gd name="connsiteX3" fmla="*/ 342900 w 344248"/>
              <a:gd name="connsiteY3" fmla="*/ 0 h 186126"/>
              <a:gd name="connsiteX0" fmla="*/ 0 w 346712"/>
              <a:gd name="connsiteY0" fmla="*/ 107157 h 186024"/>
              <a:gd name="connsiteX1" fmla="*/ 200026 w 346712"/>
              <a:gd name="connsiteY1" fmla="*/ 185738 h 186024"/>
              <a:gd name="connsiteX2" fmla="*/ 330993 w 346712"/>
              <a:gd name="connsiteY2" fmla="*/ 97631 h 186024"/>
              <a:gd name="connsiteX3" fmla="*/ 342900 w 346712"/>
              <a:gd name="connsiteY3" fmla="*/ 0 h 186024"/>
              <a:gd name="connsiteX0" fmla="*/ 0 w 348196"/>
              <a:gd name="connsiteY0" fmla="*/ 119063 h 197930"/>
              <a:gd name="connsiteX1" fmla="*/ 200026 w 348196"/>
              <a:gd name="connsiteY1" fmla="*/ 197644 h 197930"/>
              <a:gd name="connsiteX2" fmla="*/ 330993 w 348196"/>
              <a:gd name="connsiteY2" fmla="*/ 109537 h 197930"/>
              <a:gd name="connsiteX3" fmla="*/ 345281 w 348196"/>
              <a:gd name="connsiteY3" fmla="*/ 0 h 197930"/>
              <a:gd name="connsiteX0" fmla="*/ 0 w 349543"/>
              <a:gd name="connsiteY0" fmla="*/ 119063 h 202591"/>
              <a:gd name="connsiteX1" fmla="*/ 176213 w 349543"/>
              <a:gd name="connsiteY1" fmla="*/ 202407 h 202591"/>
              <a:gd name="connsiteX2" fmla="*/ 330993 w 349543"/>
              <a:gd name="connsiteY2" fmla="*/ 109537 h 202591"/>
              <a:gd name="connsiteX3" fmla="*/ 345281 w 349543"/>
              <a:gd name="connsiteY3" fmla="*/ 0 h 202591"/>
              <a:gd name="connsiteX0" fmla="*/ 0 w 349543"/>
              <a:gd name="connsiteY0" fmla="*/ 119063 h 202409"/>
              <a:gd name="connsiteX1" fmla="*/ 176213 w 349543"/>
              <a:gd name="connsiteY1" fmla="*/ 202407 h 202409"/>
              <a:gd name="connsiteX2" fmla="*/ 330993 w 349543"/>
              <a:gd name="connsiteY2" fmla="*/ 121444 h 202409"/>
              <a:gd name="connsiteX3" fmla="*/ 345281 w 349543"/>
              <a:gd name="connsiteY3" fmla="*/ 0 h 202409"/>
              <a:gd name="connsiteX0" fmla="*/ 0 w 354168"/>
              <a:gd name="connsiteY0" fmla="*/ 119063 h 202411"/>
              <a:gd name="connsiteX1" fmla="*/ 176213 w 354168"/>
              <a:gd name="connsiteY1" fmla="*/ 202407 h 202411"/>
              <a:gd name="connsiteX2" fmla="*/ 330993 w 354168"/>
              <a:gd name="connsiteY2" fmla="*/ 121444 h 202411"/>
              <a:gd name="connsiteX3" fmla="*/ 345281 w 354168"/>
              <a:gd name="connsiteY3" fmla="*/ 0 h 202411"/>
              <a:gd name="connsiteX0" fmla="*/ 0 w 354168"/>
              <a:gd name="connsiteY0" fmla="*/ 119063 h 202411"/>
              <a:gd name="connsiteX1" fmla="*/ 176213 w 354168"/>
              <a:gd name="connsiteY1" fmla="*/ 202407 h 202411"/>
              <a:gd name="connsiteX2" fmla="*/ 330993 w 354168"/>
              <a:gd name="connsiteY2" fmla="*/ 121444 h 202411"/>
              <a:gd name="connsiteX3" fmla="*/ 345281 w 354168"/>
              <a:gd name="connsiteY3" fmla="*/ 0 h 202411"/>
              <a:gd name="connsiteX0" fmla="*/ 0 w 347949"/>
              <a:gd name="connsiteY0" fmla="*/ 119063 h 202411"/>
              <a:gd name="connsiteX1" fmla="*/ 176213 w 347949"/>
              <a:gd name="connsiteY1" fmla="*/ 202407 h 202411"/>
              <a:gd name="connsiteX2" fmla="*/ 330993 w 347949"/>
              <a:gd name="connsiteY2" fmla="*/ 121444 h 202411"/>
              <a:gd name="connsiteX3" fmla="*/ 345281 w 347949"/>
              <a:gd name="connsiteY3" fmla="*/ 0 h 202411"/>
              <a:gd name="connsiteX0" fmla="*/ 0 w 346155"/>
              <a:gd name="connsiteY0" fmla="*/ 119063 h 202423"/>
              <a:gd name="connsiteX1" fmla="*/ 176213 w 346155"/>
              <a:gd name="connsiteY1" fmla="*/ 202407 h 202423"/>
              <a:gd name="connsiteX2" fmla="*/ 323849 w 346155"/>
              <a:gd name="connsiteY2" fmla="*/ 116681 h 202423"/>
              <a:gd name="connsiteX3" fmla="*/ 345281 w 346155"/>
              <a:gd name="connsiteY3" fmla="*/ 0 h 202423"/>
              <a:gd name="connsiteX0" fmla="*/ 0 w 350917"/>
              <a:gd name="connsiteY0" fmla="*/ 111919 h 202421"/>
              <a:gd name="connsiteX1" fmla="*/ 180975 w 350917"/>
              <a:gd name="connsiteY1" fmla="*/ 202407 h 202421"/>
              <a:gd name="connsiteX2" fmla="*/ 328611 w 350917"/>
              <a:gd name="connsiteY2" fmla="*/ 116681 h 202421"/>
              <a:gd name="connsiteX3" fmla="*/ 350043 w 350917"/>
              <a:gd name="connsiteY3" fmla="*/ 0 h 202421"/>
            </a:gdLst>
            <a:ahLst/>
            <a:cxnLst>
              <a:cxn ang="0">
                <a:pos x="connsiteX0" y="connsiteY0"/>
              </a:cxn>
              <a:cxn ang="0">
                <a:pos x="connsiteX1" y="connsiteY1"/>
              </a:cxn>
              <a:cxn ang="0">
                <a:pos x="connsiteX2" y="connsiteY2"/>
              </a:cxn>
              <a:cxn ang="0">
                <a:pos x="connsiteX3" y="connsiteY3"/>
              </a:cxn>
            </a:cxnLst>
            <a:rect l="l" t="t" r="r" b="b"/>
            <a:pathLst>
              <a:path w="350917" h="202421">
                <a:moveTo>
                  <a:pt x="0" y="111919"/>
                </a:moveTo>
                <a:cubicBezTo>
                  <a:pt x="54372" y="189706"/>
                  <a:pt x="126207" y="201613"/>
                  <a:pt x="180975" y="202407"/>
                </a:cubicBezTo>
                <a:cubicBezTo>
                  <a:pt x="235743" y="203201"/>
                  <a:pt x="305195" y="171847"/>
                  <a:pt x="328611" y="116681"/>
                </a:cubicBezTo>
                <a:cubicBezTo>
                  <a:pt x="352027" y="61515"/>
                  <a:pt x="352226" y="31750"/>
                  <a:pt x="350043"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7" name="吹き出し: 線 35"/>
          <p:cNvSpPr/>
          <p:nvPr/>
        </p:nvSpPr>
        <p:spPr>
          <a:xfrm>
            <a:off x="117358" y="3675625"/>
            <a:ext cx="1697963" cy="703482"/>
          </a:xfrm>
          <a:prstGeom prst="borderCallout1">
            <a:avLst>
              <a:gd name="adj1" fmla="val 54271"/>
              <a:gd name="adj2" fmla="val 99925"/>
              <a:gd name="adj3" fmla="val 116027"/>
              <a:gd name="adj4" fmla="val 114075"/>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④箕面船場第二駐輪場</a:t>
            </a:r>
            <a:endPar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（駅舎駐輪場）</a:t>
            </a:r>
            <a:endPar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※地下の</a:t>
            </a:r>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駅舎躯体内に</a:t>
            </a:r>
            <a:endParaRPr lang="en-US" altLang="ja-JP"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kumimoji="1"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機械式の駐輪場</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158" name="吹き出し: 線 36"/>
          <p:cNvSpPr/>
          <p:nvPr/>
        </p:nvSpPr>
        <p:spPr>
          <a:xfrm>
            <a:off x="3817180" y="1834012"/>
            <a:ext cx="1357083" cy="357665"/>
          </a:xfrm>
          <a:prstGeom prst="borderCallout1">
            <a:avLst>
              <a:gd name="adj1" fmla="val 33787"/>
              <a:gd name="adj2" fmla="val 98"/>
              <a:gd name="adj3" fmla="val 206201"/>
              <a:gd name="adj4" fmla="val -30347"/>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①船場広場</a:t>
            </a:r>
            <a:endParaRPr kumimoji="1" lang="ja-JP" altLang="en-US" sz="1000" dirty="0">
              <a:latin typeface="HG丸ｺﾞｼｯｸM-PRO" panose="020F0600000000000000" pitchFamily="50" charset="-128"/>
              <a:ea typeface="HG丸ｺﾞｼｯｸM-PRO" panose="020F0600000000000000" pitchFamily="50" charset="-128"/>
            </a:endParaRPr>
          </a:p>
          <a:p>
            <a:r>
              <a:rPr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（地区内デッキ）</a:t>
            </a:r>
          </a:p>
        </p:txBody>
      </p:sp>
      <p:sp>
        <p:nvSpPr>
          <p:cNvPr id="1159" name="吹き出し: 線 37"/>
          <p:cNvSpPr/>
          <p:nvPr/>
        </p:nvSpPr>
        <p:spPr>
          <a:xfrm>
            <a:off x="3054030" y="4652219"/>
            <a:ext cx="1109220" cy="357665"/>
          </a:xfrm>
          <a:prstGeom prst="borderCallout1">
            <a:avLst>
              <a:gd name="adj1" fmla="val 50138"/>
              <a:gd name="adj2" fmla="val 1245"/>
              <a:gd name="adj3" fmla="val -17651"/>
              <a:gd name="adj4" fmla="val -68733"/>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③船場広場</a:t>
            </a:r>
            <a:endParaRPr kumimoji="1" lang="ja-JP" altLang="en-US" sz="1000" dirty="0">
              <a:latin typeface="HG丸ｺﾞｼｯｸM-PRO" panose="020F0600000000000000" pitchFamily="50" charset="-128"/>
              <a:ea typeface="HG丸ｺﾞｼｯｸM-PRO" panose="020F0600000000000000" pitchFamily="50" charset="-128"/>
            </a:endParaRPr>
          </a:p>
          <a:p>
            <a:r>
              <a:rPr kumimoji="1" lang="ja-JP" altLang="en-US" sz="10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（駅前広場）</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5"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66" name="テキスト ボックス 4"/>
          <p:cNvSpPr txBox="1"/>
          <p:nvPr/>
        </p:nvSpPr>
        <p:spPr>
          <a:xfrm>
            <a:off x="38311" y="41913"/>
            <a:ext cx="9080361"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1-2.各種公共施設の概要</a:t>
            </a:r>
            <a:r>
              <a:rPr kumimoji="1" lang="ja-JP" altLang="en-US" sz="1800" dirty="0">
                <a:latin typeface="HG丸ｺﾞｼｯｸM-PRO" panose="020F0600000000000000" pitchFamily="50" charset="-128"/>
                <a:ea typeface="HG丸ｺﾞｼｯｸM-PRO" panose="020F0600000000000000" pitchFamily="50" charset="-128"/>
              </a:rPr>
              <a:t>（整備内容）</a:t>
            </a:r>
            <a:endParaRPr sz="1800" dirty="0"/>
          </a:p>
        </p:txBody>
      </p:sp>
      <p:sp>
        <p:nvSpPr>
          <p:cNvPr id="1167" name="テキスト ボックス 703"/>
          <p:cNvSpPr txBox="1"/>
          <p:nvPr/>
        </p:nvSpPr>
        <p:spPr>
          <a:xfrm>
            <a:off x="8777545"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4</a:t>
            </a:r>
          </a:p>
        </p:txBody>
      </p:sp>
      <p:sp>
        <p:nvSpPr>
          <p:cNvPr id="1168" name="テキスト 1288"/>
          <p:cNvSpPr txBox="1">
            <a:spLocks noChangeArrowheads="1"/>
          </p:cNvSpPr>
          <p:nvPr/>
        </p:nvSpPr>
        <p:spPr>
          <a:xfrm>
            <a:off x="114800" y="548680"/>
            <a:ext cx="5537200" cy="337661"/>
          </a:xfrm>
          <a:prstGeom prst="rect">
            <a:avLst/>
          </a:prstGeom>
          <a:noFill/>
          <a:ln>
            <a:miter/>
          </a:ln>
        </p:spPr>
        <p:txBody>
          <a:bodyPr vert="horz" wrap="square">
            <a:spAutoFit/>
          </a:bodyPr>
          <a:lstStyle/>
          <a:p>
            <a:pPr fontAlgn="base"/>
            <a:r>
              <a:rPr lang="ja-JP" altLang="en-US" sz="1600" dirty="0">
                <a:latin typeface="HG丸ｺﾞｼｯｸM-PRO" panose="020F0600000000000000" pitchFamily="50" charset="-128"/>
                <a:ea typeface="HG丸ｺﾞｼｯｸM-PRO" panose="020F0600000000000000" pitchFamily="50" charset="-128"/>
              </a:rPr>
              <a:t>各種公共施設</a:t>
            </a:r>
            <a:r>
              <a:rPr lang="ja-JP" altLang="en-US" sz="1600" dirty="0">
                <a:latin typeface="HG丸ｺﾞｼｯｸM-PRO"/>
                <a:ea typeface="HG丸ｺﾞｼｯｸM-PRO"/>
              </a:rPr>
              <a:t>　俯瞰</a:t>
            </a:r>
            <a:endParaRPr sz="1600" dirty="0">
              <a:latin typeface="HG丸ｺﾞｼｯｸM-PRO"/>
              <a:ea typeface="HG丸ｺﾞｼｯｸM-PRO"/>
            </a:endParaRPr>
          </a:p>
        </p:txBody>
      </p:sp>
      <p:pic>
        <p:nvPicPr>
          <p:cNvPr id="1169"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90856"/>
            <a:ext cx="9144000" cy="3663696"/>
          </a:xfrm>
          <a:prstGeom prst="rect">
            <a:avLst/>
          </a:prstGeom>
        </p:spPr>
      </p:pic>
      <p:cxnSp>
        <p:nvCxnSpPr>
          <p:cNvPr id="1170" name="直線コネクタ 5"/>
          <p:cNvCxnSpPr/>
          <p:nvPr/>
        </p:nvCxnSpPr>
        <p:spPr>
          <a:xfrm>
            <a:off x="9802949" y="80070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1" name="コネクタ: カギ線 7"/>
          <p:cNvCxnSpPr/>
          <p:nvPr/>
        </p:nvCxnSpPr>
        <p:spPr>
          <a:xfrm rot="16200000" flipV="1">
            <a:off x="9662797" y="1014168"/>
            <a:ext cx="3720" cy="140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72" name="コネクタ: カギ線 52"/>
          <p:cNvCxnSpPr>
            <a:cxnSpLocks/>
            <a:endCxn id="1173" idx="1"/>
          </p:cNvCxnSpPr>
          <p:nvPr/>
        </p:nvCxnSpPr>
        <p:spPr>
          <a:xfrm rot="16200000" flipH="1">
            <a:off x="2405162" y="5282218"/>
            <a:ext cx="1270408" cy="157006"/>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73" name="正方形/長方形 53"/>
          <p:cNvSpPr/>
          <p:nvPr/>
        </p:nvSpPr>
        <p:spPr>
          <a:xfrm>
            <a:off x="3118869" y="5775465"/>
            <a:ext cx="1768587" cy="440920"/>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②箕面船場第一駐輪場</a:t>
            </a:r>
            <a:endParaRPr lang="en-US" altLang="ja-JP" sz="1200" b="1" dirty="0">
              <a:latin typeface="HG丸ｺﾞｼｯｸM-PRO" panose="020F0600000000000000" pitchFamily="50" charset="-128"/>
              <a:ea typeface="HG丸ｺﾞｼｯｸM-PRO" panose="020F0600000000000000" pitchFamily="50" charset="-128"/>
            </a:endParaRPr>
          </a:p>
          <a:p>
            <a:pPr algn="ctr"/>
            <a:r>
              <a:rPr kumimoji="1" lang="ja-JP" altLang="en-US" sz="1200" b="1" dirty="0">
                <a:latin typeface="HG丸ｺﾞｼｯｸM-PRO" panose="020F0600000000000000" pitchFamily="50" charset="-128"/>
                <a:ea typeface="HG丸ｺﾞｼｯｸM-PRO" panose="020F0600000000000000" pitchFamily="50" charset="-128"/>
              </a:rPr>
              <a:t>（デッキ下駐輪場）</a:t>
            </a:r>
          </a:p>
        </p:txBody>
      </p:sp>
      <p:cxnSp>
        <p:nvCxnSpPr>
          <p:cNvPr id="1174" name="コネクタ: カギ線 54"/>
          <p:cNvCxnSpPr>
            <a:cxnSpLocks/>
            <a:endCxn id="1175" idx="1"/>
          </p:cNvCxnSpPr>
          <p:nvPr/>
        </p:nvCxnSpPr>
        <p:spPr>
          <a:xfrm rot="16200000" flipH="1">
            <a:off x="-164800" y="5251446"/>
            <a:ext cx="1208864" cy="157006"/>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75" name="正方形/長方形 55"/>
          <p:cNvSpPr/>
          <p:nvPr/>
        </p:nvSpPr>
        <p:spPr>
          <a:xfrm>
            <a:off x="518135" y="5775465"/>
            <a:ext cx="1768587"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大阪大学キャンパス</a:t>
            </a:r>
            <a:endParaRPr kumimoji="1" lang="ja-JP" altLang="en-US" sz="1200" b="1" dirty="0">
              <a:latin typeface="HG丸ｺﾞｼｯｸM-PRO" panose="020F0600000000000000" pitchFamily="50" charset="-128"/>
              <a:ea typeface="HG丸ｺﾞｼｯｸM-PRO" panose="020F0600000000000000" pitchFamily="50" charset="-128"/>
            </a:endParaRPr>
          </a:p>
        </p:txBody>
      </p:sp>
      <p:cxnSp>
        <p:nvCxnSpPr>
          <p:cNvPr id="1176" name="コネクタ: カギ線 57"/>
          <p:cNvCxnSpPr>
            <a:cxnSpLocks/>
            <a:endCxn id="1177" idx="3"/>
          </p:cNvCxnSpPr>
          <p:nvPr/>
        </p:nvCxnSpPr>
        <p:spPr>
          <a:xfrm rot="5400000">
            <a:off x="6704729" y="5221833"/>
            <a:ext cx="1210289" cy="216622"/>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77" name="正方形/長方形 58"/>
          <p:cNvSpPr/>
          <p:nvPr/>
        </p:nvSpPr>
        <p:spPr>
          <a:xfrm>
            <a:off x="5076000" y="5774948"/>
            <a:ext cx="2129802"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エントランス（駅昇降口）</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178" name="正方形/長方形 60"/>
          <p:cNvSpPr/>
          <p:nvPr/>
        </p:nvSpPr>
        <p:spPr>
          <a:xfrm>
            <a:off x="6194983" y="6193749"/>
            <a:ext cx="1768587" cy="440920"/>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④箕面船場第二駐輪場</a:t>
            </a:r>
            <a:endParaRPr lang="en-US" altLang="ja-JP" sz="1200" b="1" dirty="0">
              <a:latin typeface="HG丸ｺﾞｼｯｸM-PRO" panose="020F0600000000000000" pitchFamily="50" charset="-128"/>
              <a:ea typeface="HG丸ｺﾞｼｯｸM-PRO" panose="020F0600000000000000" pitchFamily="50" charset="-128"/>
            </a:endParaRPr>
          </a:p>
          <a:p>
            <a:pPr algn="ctr"/>
            <a:r>
              <a:rPr kumimoji="1" lang="ja-JP" altLang="en-US" sz="1200" b="1" dirty="0">
                <a:latin typeface="HG丸ｺﾞｼｯｸM-PRO" panose="020F0600000000000000" pitchFamily="50" charset="-128"/>
                <a:ea typeface="HG丸ｺﾞｼｯｸM-PRO" panose="020F0600000000000000" pitchFamily="50" charset="-128"/>
              </a:rPr>
              <a:t>（駅舎駐輪場）</a:t>
            </a:r>
          </a:p>
        </p:txBody>
      </p:sp>
      <p:cxnSp>
        <p:nvCxnSpPr>
          <p:cNvPr id="1179" name="コネクタ: カギ線 61"/>
          <p:cNvCxnSpPr>
            <a:cxnSpLocks/>
            <a:endCxn id="1178" idx="3"/>
          </p:cNvCxnSpPr>
          <p:nvPr/>
        </p:nvCxnSpPr>
        <p:spPr>
          <a:xfrm rot="5400000">
            <a:off x="7473050" y="5649662"/>
            <a:ext cx="1255067" cy="274026"/>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80" name="コネクタ: カギ線 67"/>
          <p:cNvCxnSpPr>
            <a:cxnSpLocks/>
            <a:endCxn id="1181" idx="3"/>
          </p:cNvCxnSpPr>
          <p:nvPr/>
        </p:nvCxnSpPr>
        <p:spPr>
          <a:xfrm rot="-16200000" flipH="1">
            <a:off x="214056" y="2627569"/>
            <a:ext cx="2712050" cy="197996"/>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81" name="正方形/長方形 68"/>
          <p:cNvSpPr/>
          <p:nvPr/>
        </p:nvSpPr>
        <p:spPr>
          <a:xfrm>
            <a:off x="51569" y="1150952"/>
            <a:ext cx="1418794" cy="441359"/>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①船場広場</a:t>
            </a:r>
            <a:endParaRPr kumimoji="1" lang="ja-JP" altLang="en-US" sz="1200" b="1" dirty="0">
              <a:latin typeface="HG丸ｺﾞｼｯｸM-PRO" panose="020F0600000000000000" pitchFamily="50" charset="-128"/>
              <a:ea typeface="HG丸ｺﾞｼｯｸM-PRO" panose="020F0600000000000000" pitchFamily="50" charset="-128"/>
            </a:endParaRPr>
          </a:p>
          <a:p>
            <a:pPr algn="ctr"/>
            <a:r>
              <a:rPr lang="ja-JP" altLang="en-US" sz="1200" b="1" dirty="0">
                <a:latin typeface="HG丸ｺﾞｼｯｸM-PRO" panose="020F0600000000000000" pitchFamily="50" charset="-128"/>
                <a:ea typeface="HG丸ｺﾞｼｯｸM-PRO" panose="020F0600000000000000" pitchFamily="50" charset="-128"/>
              </a:rPr>
              <a:t>（地区内デッキ）</a:t>
            </a:r>
          </a:p>
        </p:txBody>
      </p:sp>
      <p:cxnSp>
        <p:nvCxnSpPr>
          <p:cNvPr id="1182" name="コネクタ: カギ線 75"/>
          <p:cNvCxnSpPr>
            <a:cxnSpLocks/>
            <a:endCxn id="1183" idx="1"/>
          </p:cNvCxnSpPr>
          <p:nvPr/>
        </p:nvCxnSpPr>
        <p:spPr>
          <a:xfrm rot="16200000">
            <a:off x="6332478" y="2809813"/>
            <a:ext cx="3034065" cy="155522"/>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83" name="正方形/長方形 76"/>
          <p:cNvSpPr/>
          <p:nvPr/>
        </p:nvSpPr>
        <p:spPr>
          <a:xfrm>
            <a:off x="7932483" y="1155261"/>
            <a:ext cx="1146686" cy="437003"/>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③船場広場（駅前</a:t>
            </a:r>
            <a:r>
              <a:rPr lang="ja-JP" altLang="en-US" sz="1200" b="1" dirty="0">
                <a:latin typeface="HG丸ｺﾞｼｯｸM-PRO" panose="020F0600000000000000" pitchFamily="50" charset="-128"/>
                <a:ea typeface="HG丸ｺﾞｼｯｸM-PRO" panose="020F0600000000000000" pitchFamily="50" charset="-128"/>
              </a:rPr>
              <a:t>広場）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184" name="正方形/長方形 85"/>
          <p:cNvSpPr/>
          <p:nvPr/>
        </p:nvSpPr>
        <p:spPr>
          <a:xfrm>
            <a:off x="2721695" y="1146601"/>
            <a:ext cx="1779627" cy="44092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r>
              <a:rPr lang="ja-JP" altLang="en-US" sz="1200" b="1" dirty="0">
                <a:latin typeface="HG丸ｺﾞｼｯｸM-PRO" panose="020F0600000000000000" pitchFamily="50" charset="-128"/>
                <a:ea typeface="HG丸ｺﾞｼｯｸM-PRO" panose="020F0600000000000000" pitchFamily="50" charset="-128"/>
              </a:rPr>
              <a:t>船場図書館</a:t>
            </a:r>
            <a:endParaRPr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船場生涯学習センター</a:t>
            </a:r>
          </a:p>
        </p:txBody>
      </p:sp>
      <p:sp>
        <p:nvSpPr>
          <p:cNvPr id="1185" name="正方形/長方形 86"/>
          <p:cNvSpPr/>
          <p:nvPr/>
        </p:nvSpPr>
        <p:spPr>
          <a:xfrm>
            <a:off x="5749786" y="1273134"/>
            <a:ext cx="1202037"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文化芸能劇場</a:t>
            </a:r>
            <a:endParaRPr kumimoji="1" lang="ja-JP" altLang="en-US" sz="1200" b="1" dirty="0">
              <a:latin typeface="HG丸ｺﾞｼｯｸM-PRO" panose="020F0600000000000000" pitchFamily="50" charset="-128"/>
              <a:ea typeface="HG丸ｺﾞｼｯｸM-PRO" panose="020F0600000000000000" pitchFamily="50" charset="-128"/>
            </a:endParaRPr>
          </a:p>
        </p:txBody>
      </p:sp>
      <p:cxnSp>
        <p:nvCxnSpPr>
          <p:cNvPr id="1186" name="コネクタ: カギ線 87"/>
          <p:cNvCxnSpPr>
            <a:cxnSpLocks/>
            <a:endCxn id="1185" idx="1"/>
          </p:cNvCxnSpPr>
          <p:nvPr/>
        </p:nvCxnSpPr>
        <p:spPr>
          <a:xfrm rot="16200000">
            <a:off x="4458443" y="2572738"/>
            <a:ext cx="2432295" cy="144319"/>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87" name="コネクタ: カギ線 91"/>
          <p:cNvCxnSpPr>
            <a:cxnSpLocks/>
            <a:endCxn id="1184" idx="1"/>
          </p:cNvCxnSpPr>
          <p:nvPr/>
        </p:nvCxnSpPr>
        <p:spPr>
          <a:xfrm rot="16200000">
            <a:off x="1393627" y="2534763"/>
            <a:ext cx="2495803" cy="156777"/>
          </a:xfrm>
          <a:prstGeom prst="bentConnector2">
            <a:avLst/>
          </a:prstGeom>
          <a:ln w="25400">
            <a:solidFill>
              <a:schemeClr val="tx2">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188" name="図形 443"/>
          <p:cNvSpPr/>
          <p:nvPr/>
        </p:nvSpPr>
        <p:spPr>
          <a:xfrm>
            <a:off x="8538882" y="4863353"/>
            <a:ext cx="582831" cy="546531"/>
          </a:xfrm>
          <a:custGeom>
            <a:avLst/>
            <a:gdLst/>
            <a:ahLst/>
            <a:cxnLst/>
            <a:rect l="l" t="t" r="r" b="b"/>
            <a:pathLst>
              <a:path w="21600" h="21600">
                <a:moveTo>
                  <a:pt x="4465" y="21600"/>
                </a:moveTo>
                <a:lnTo>
                  <a:pt x="21600" y="2326"/>
                </a:lnTo>
                <a:lnTo>
                  <a:pt x="16303" y="110"/>
                </a:lnTo>
                <a:lnTo>
                  <a:pt x="103" y="19273"/>
                </a:lnTo>
                <a:lnTo>
                  <a:pt x="4465" y="21600"/>
                </a:lnTo>
                <a:close/>
              </a:path>
            </a:pathLst>
          </a:custGeom>
          <a:pattFill prst="pct90">
            <a:fgClr>
              <a:srgbClr val="D2D2D2"/>
            </a:fgClr>
            <a:bgClr>
              <a:schemeClr val="bg1"/>
            </a:bgClr>
          </a:pattFill>
          <a:ln w="0" cap="flat" cmpd="sng" algn="ctr">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Tree>
    <p:extLst>
      <p:ext uri="{BB962C8B-B14F-4D97-AF65-F5344CB8AC3E}">
        <p14:creationId xmlns:p14="http://schemas.microsoft.com/office/powerpoint/2010/main" val="30768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4" name="Rectangle 468"/>
          <p:cNvSpPr>
            <a:spLocks noChangeArrowheads="1"/>
          </p:cNvSpPr>
          <p:nvPr/>
        </p:nvSpPr>
        <p:spPr>
          <a:xfrm>
            <a:off x="0" y="0"/>
            <a:ext cx="9144000" cy="6858000"/>
          </a:xfrm>
          <a:prstGeom prst="rect">
            <a:avLst/>
          </a:prstGeom>
          <a:noFill/>
          <a:ln w="9525">
            <a:miter/>
          </a:ln>
        </p:spPr>
        <p:txBody>
          <a:bodyPr wrap="none" anchor="ctr"/>
          <a:lstStyle>
            <a:lvl1pPr marL="0">
              <a:defRPr kumimoji="1" sz="1800" b="0" i="0" u="none" kern="1200" baseline="0">
                <a:solidFill>
                  <a:schemeClr val="tx1"/>
                </a:solidFill>
                <a:effectLst/>
                <a:latin typeface="Arial" pitchFamily="39" charset="0"/>
                <a:ea typeface="ＭＳ Ｐゴシック" pitchFamily="55" charset="-128"/>
              </a:defRPr>
            </a:lvl1pPr>
            <a:lvl2pPr marL="742950" indent="-285750">
              <a:defRPr kumimoji="1" sz="1800" b="0" i="0" u="none" kern="1200" baseline="0">
                <a:solidFill>
                  <a:schemeClr val="tx1"/>
                </a:solidFill>
                <a:effectLst/>
                <a:latin typeface="Arial" pitchFamily="39" charset="0"/>
                <a:ea typeface="ＭＳ Ｐゴシック" pitchFamily="55" charset="-128"/>
              </a:defRPr>
            </a:lvl2pPr>
            <a:lvl3pPr marL="1143000" indent="-228600">
              <a:defRPr kumimoji="1" sz="1800" b="0" i="0" u="none" kern="1200" baseline="0">
                <a:solidFill>
                  <a:schemeClr val="tx1"/>
                </a:solidFill>
                <a:effectLst/>
                <a:latin typeface="Arial" pitchFamily="39" charset="0"/>
                <a:ea typeface="ＭＳ Ｐゴシック" pitchFamily="55" charset="-128"/>
              </a:defRPr>
            </a:lvl3pPr>
            <a:lvl4pPr marL="1600200" indent="-228600">
              <a:defRPr kumimoji="1" sz="1800" b="0" i="0" u="none" kern="1200" baseline="0">
                <a:solidFill>
                  <a:schemeClr val="tx1"/>
                </a:solidFill>
                <a:effectLst/>
                <a:latin typeface="Arial" pitchFamily="39" charset="0"/>
                <a:ea typeface="ＭＳ Ｐゴシック" pitchFamily="55" charset="-128"/>
              </a:defRPr>
            </a:lvl4pPr>
            <a:lvl5pPr marL="2057400" indent="-228600">
              <a:defRPr kumimoji="1" sz="1800" b="0" i="0" u="none" kern="1200" baseline="0">
                <a:solidFill>
                  <a:schemeClr val="tx1"/>
                </a:solidFill>
                <a:effectLst/>
                <a:latin typeface="Arial" pitchFamily="39" charset="0"/>
                <a:ea typeface="ＭＳ Ｐゴシック" pitchFamily="55" charset="-128"/>
              </a:defRPr>
            </a:lvl5pPr>
            <a:lvl6pPr marL="1828800">
              <a:defRPr kumimoji="1" sz="1800" b="0" i="0" u="none" kern="1200" baseline="0">
                <a:solidFill>
                  <a:schemeClr val="tx1"/>
                </a:solidFill>
                <a:effectLst/>
                <a:latin typeface="Arial" pitchFamily="39" charset="0"/>
                <a:ea typeface="ＭＳ Ｐゴシック" pitchFamily="55" charset="-128"/>
              </a:defRPr>
            </a:lvl6pPr>
            <a:lvl7pPr marL="1828800">
              <a:defRPr kumimoji="1" sz="1800" b="0" i="0" u="none" kern="1200" baseline="0">
                <a:solidFill>
                  <a:schemeClr val="tx1"/>
                </a:solidFill>
                <a:effectLst/>
                <a:latin typeface="Arial" pitchFamily="39" charset="0"/>
                <a:ea typeface="ＭＳ Ｐゴシック" pitchFamily="55" charset="-128"/>
              </a:defRPr>
            </a:lvl7pPr>
            <a:lvl8pPr marL="1828800">
              <a:defRPr kumimoji="1" sz="1800" b="0" i="0" u="none" kern="1200" baseline="0">
                <a:solidFill>
                  <a:schemeClr val="tx1"/>
                </a:solidFill>
                <a:effectLst/>
                <a:latin typeface="Arial" pitchFamily="39" charset="0"/>
                <a:ea typeface="ＭＳ Ｐゴシック" pitchFamily="55" charset="-128"/>
              </a:defRPr>
            </a:lvl8pPr>
            <a:lvl9pPr marL="1828800">
              <a:defRPr kumimoji="1" sz="1800" b="0" i="0" u="none" kern="1200" baseline="0">
                <a:solidFill>
                  <a:schemeClr val="tx1"/>
                </a:solidFill>
                <a:effectLst/>
                <a:latin typeface="Arial" pitchFamily="39" charset="0"/>
                <a:ea typeface="ＭＳ Ｐゴシック" pitchFamily="55" charset="-128"/>
              </a:defRPr>
            </a:lvl9pPr>
          </a:lstStyle>
          <a:p>
            <a:pPr algn="ctr" fontAlgn="base"/>
            <a:endParaRPr dirty="0"/>
          </a:p>
          <a:p>
            <a:pPr algn="l" fontAlgn="base"/>
            <a:r>
              <a:rPr lang="ja-JP" altLang="en-US" sz="4000" u="none" dirty="0">
                <a:ea typeface="HGP創英角ｺﾞｼｯｸUB" pitchFamily="55" charset="-128"/>
              </a:rPr>
              <a:t>　２．建築計画</a:t>
            </a:r>
            <a:endParaRPr sz="4000" dirty="0">
              <a:ln/>
              <a:latin typeface="HGP創英角ｺﾞｼｯｸUB"/>
              <a:ea typeface="HGP創英角ｺﾞｼｯｸUB"/>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endParaRPr lang="en-US" altLang="ja-JP" sz="4400" u="sng" dirty="0">
              <a:solidFill>
                <a:schemeClr val="bg1"/>
              </a:solidFill>
              <a:effectLst>
                <a:outerShdw blurRad="38100" dist="38100" dir="2700000" algn="tl">
                  <a:srgbClr val="000000"/>
                </a:outerShdw>
              </a:effectLst>
              <a:ea typeface="HGP創英角ｺﾞｼｯｸUB" pitchFamily="55" charset="-128"/>
            </a:endParaRPr>
          </a:p>
          <a:p>
            <a:pPr fontAlgn="base"/>
            <a:r>
              <a:rPr lang="ja-JP" altLang="en-US" sz="2800" u="none" dirty="0">
                <a:solidFill>
                  <a:schemeClr val="bg1"/>
                </a:solidFill>
                <a:effectLst>
                  <a:outerShdw blurRad="38100" dist="38100" dir="2700000" algn="tl">
                    <a:srgbClr val="000000"/>
                  </a:outerShdw>
                </a:effectLst>
                <a:ea typeface="HGP創英角ｺﾞｼｯｸUB" pitchFamily="55" charset="-128"/>
              </a:rPr>
              <a:t>　　　　　　　　</a:t>
            </a:r>
          </a:p>
        </p:txBody>
      </p:sp>
      <p:sp>
        <p:nvSpPr>
          <p:cNvPr id="1195" name="テキスト ボックス 703"/>
          <p:cNvSpPr txBox="1"/>
          <p:nvPr/>
        </p:nvSpPr>
        <p:spPr>
          <a:xfrm>
            <a:off x="8777545"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5</a:t>
            </a:r>
          </a:p>
        </p:txBody>
      </p:sp>
    </p:spTree>
    <p:extLst>
      <p:ext uri="{BB962C8B-B14F-4D97-AF65-F5344CB8AC3E}">
        <p14:creationId xmlns:p14="http://schemas.microsoft.com/office/powerpoint/2010/main" val="234805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1"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02" name="テキスト ボックス 4"/>
          <p:cNvSpPr txBox="1"/>
          <p:nvPr/>
        </p:nvSpPr>
        <p:spPr>
          <a:xfrm>
            <a:off x="35496" y="41913"/>
            <a:ext cx="5184576" cy="46077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2-1.計画概要</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03" name="object 2"/>
          <p:cNvSpPr txBox="1"/>
          <p:nvPr/>
        </p:nvSpPr>
        <p:spPr>
          <a:xfrm>
            <a:off x="35581" y="874454"/>
            <a:ext cx="9108419" cy="5232202"/>
          </a:xfrm>
          <a:prstGeom prst="rect">
            <a:avLst/>
          </a:prstGeom>
        </p:spPr>
        <p:txBody>
          <a:bodyPr vert="horz" wrap="square" lIns="0" tIns="0" rIns="0" bIns="0" rtlCol="0">
            <a:spAutoFit/>
          </a:bodyPr>
          <a:lstStyle/>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a:t>
            </a:r>
            <a:r>
              <a:rPr sz="2000" dirty="0" err="1">
                <a:latin typeface="HG丸ｺﾞｼｯｸM-PRO" panose="020F0600000000000000" pitchFamily="50" charset="-128"/>
                <a:ea typeface="HG丸ｺﾞｼｯｸM-PRO" panose="020F0600000000000000" pitchFamily="50" charset="-128"/>
                <a:cs typeface="HGS創英角ｺﾞｼｯｸUB"/>
              </a:rPr>
              <a:t>工事名称</a:t>
            </a:r>
            <a:r>
              <a:rPr sz="2000" spc="-20" dirty="0">
                <a:latin typeface="HG丸ｺﾞｼｯｸM-PRO" panose="020F0600000000000000" pitchFamily="50" charset="-128"/>
                <a:ea typeface="HG丸ｺﾞｼｯｸM-PRO" panose="020F0600000000000000" pitchFamily="50" charset="-128"/>
                <a:cs typeface="HGS創英角ｺﾞｼｯｸUB"/>
              </a:rPr>
              <a:t> </a:t>
            </a:r>
            <a:r>
              <a:rPr lang="zh-CN" altLang="en-US" sz="2000" dirty="0">
                <a:latin typeface="HG丸ｺﾞｼｯｸM-PRO" panose="020F0600000000000000" pitchFamily="50" charset="-128"/>
                <a:ea typeface="HG丸ｺﾞｼｯｸM-PRO" panose="020F0600000000000000" pitchFamily="50" charset="-128"/>
                <a:cs typeface="HGS創英角ｺﾞｼｯｸUB"/>
              </a:rPr>
              <a:t>：</a:t>
            </a:r>
            <a:r>
              <a:rPr lang="zh-CN" altLang="en-US" sz="2000" spc="-5" dirty="0">
                <a:latin typeface="HG丸ｺﾞｼｯｸM-PRO" panose="020F0600000000000000" pitchFamily="50" charset="-128"/>
                <a:ea typeface="HG丸ｺﾞｼｯｸM-PRO" panose="020F0600000000000000" pitchFamily="50" charset="-128"/>
                <a:cs typeface="HGS創英角ｺﾞｼｯｸUB"/>
              </a:rPr>
              <a:t> </a:t>
            </a:r>
            <a:r>
              <a:rPr lang="zh-CN" altLang="en-US" sz="2000" dirty="0">
                <a:latin typeface="HG丸ｺﾞｼｯｸM-PRO" panose="020F0600000000000000" pitchFamily="50" charset="-128"/>
                <a:ea typeface="HG丸ｺﾞｼｯｸM-PRO" panose="020F0600000000000000" pitchFamily="50" charset="-128"/>
                <a:cs typeface="HGS創英角ｺﾞｼｯｸUB"/>
              </a:rPr>
              <a:t>箕面船場</a:t>
            </a:r>
            <a:r>
              <a:rPr lang="ja-JP" altLang="en-US" sz="2000" dirty="0">
                <a:latin typeface="HG丸ｺﾞｼｯｸM-PRO" panose="020F0600000000000000" pitchFamily="50" charset="-128"/>
                <a:ea typeface="HG丸ｺﾞｼｯｸM-PRO" panose="020F0600000000000000" pitchFamily="50" charset="-128"/>
                <a:cs typeface="HGS創英角ｺﾞｼｯｸUB"/>
              </a:rPr>
              <a:t>阪大前</a:t>
            </a:r>
            <a:r>
              <a:rPr lang="zh-CN" altLang="en-US" sz="2000" dirty="0">
                <a:latin typeface="HG丸ｺﾞｼｯｸM-PRO" panose="020F0600000000000000" pitchFamily="50" charset="-128"/>
                <a:ea typeface="HG丸ｺﾞｼｯｸM-PRO" panose="020F0600000000000000" pitchFamily="50" charset="-128"/>
                <a:cs typeface="HGS創英角ｺﾞｼｯｸUB"/>
              </a:rPr>
              <a:t>駅前</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地区まちづくり拠点施設（第</a:t>
            </a:r>
            <a:r>
              <a:rPr lang="en-US" altLang="ja-JP" sz="2000" dirty="0">
                <a:latin typeface="HG丸ｺﾞｼｯｸM-PRO" panose="020F0600000000000000" pitchFamily="50" charset="-128"/>
                <a:ea typeface="HG丸ｺﾞｼｯｸM-PRO" panose="020F0600000000000000" pitchFamily="50" charset="-128"/>
                <a:cs typeface="HGS創英角ｺﾞｼｯｸUB"/>
              </a:rPr>
              <a:t>2</a:t>
            </a:r>
            <a:r>
              <a:rPr lang="ja-JP" altLang="en-US" sz="2000" dirty="0">
                <a:latin typeface="HG丸ｺﾞｼｯｸM-PRO" panose="020F0600000000000000" pitchFamily="50" charset="-128"/>
                <a:ea typeface="HG丸ｺﾞｼｯｸM-PRO" panose="020F0600000000000000" pitchFamily="50" charset="-128"/>
                <a:cs typeface="HGS創英角ｺﾞｼｯｸUB"/>
              </a:rPr>
              <a:t>期）</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Times New Roman"/>
              </a:rPr>
              <a:t>　　　　　  </a:t>
            </a:r>
            <a:r>
              <a:rPr lang="ja-JP" altLang="en-US" sz="2000" dirty="0">
                <a:latin typeface="HG丸ｺﾞｼｯｸM-PRO" panose="020F0600000000000000" pitchFamily="50" charset="-128"/>
                <a:ea typeface="HG丸ｺﾞｼｯｸM-PRO" panose="020F0600000000000000" pitchFamily="50" charset="-128"/>
                <a:cs typeface="HGS創英角ｺﾞｼｯｸUB"/>
              </a:rPr>
              <a:t>整備運営事業</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a:t>
            </a:r>
            <a:r>
              <a:rPr sz="2000" dirty="0" err="1">
                <a:latin typeface="HG丸ｺﾞｼｯｸM-PRO" panose="020F0600000000000000" pitchFamily="50" charset="-128"/>
                <a:ea typeface="HG丸ｺﾞｼｯｸM-PRO" panose="020F0600000000000000" pitchFamily="50" charset="-128"/>
                <a:cs typeface="HGS創英角ｺﾞｼｯｸUB"/>
              </a:rPr>
              <a:t>工事場所</a:t>
            </a:r>
            <a:r>
              <a:rPr sz="2000" spc="-20"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a:t>
            </a:r>
            <a:r>
              <a:rPr sz="2000" spc="-5"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大阪府箕面市船場東</a:t>
            </a:r>
            <a:r>
              <a:rPr lang="en-US" altLang="ja-JP" sz="2000" dirty="0">
                <a:latin typeface="HG丸ｺﾞｼｯｸM-PRO" panose="020F0600000000000000" pitchFamily="50" charset="-128"/>
                <a:ea typeface="HG丸ｺﾞｼｯｸM-PRO" panose="020F0600000000000000" pitchFamily="50" charset="-128"/>
                <a:cs typeface="HGS創英角ｺﾞｼｯｸUB"/>
              </a:rPr>
              <a:t>3</a:t>
            </a:r>
            <a:r>
              <a:rPr lang="ja-JP" altLang="en-US" sz="2000" dirty="0">
                <a:latin typeface="HG丸ｺﾞｼｯｸM-PRO" panose="020F0600000000000000" pitchFamily="50" charset="-128"/>
                <a:ea typeface="HG丸ｺﾞｼｯｸM-PRO" panose="020F0600000000000000" pitchFamily="50" charset="-128"/>
                <a:cs typeface="HGS創英角ｺﾞｼｯｸUB"/>
              </a:rPr>
              <a:t>丁目</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r>
              <a:rPr lang="ja-JP" altLang="en-US" sz="2000" dirty="0">
                <a:latin typeface="HG丸ｺﾞｼｯｸM-PRO" panose="020F0600000000000000" pitchFamily="50" charset="-128"/>
                <a:ea typeface="HG丸ｺﾞｼｯｸM-PRO" panose="020F0600000000000000" pitchFamily="50" charset="-128"/>
                <a:cs typeface="Times New Roman"/>
              </a:rPr>
              <a:t>　　　　　　（箕面船場駅前土地区画整理事業地内）</a:t>
            </a:r>
            <a:endParaRPr lang="en-US" altLang="ja-JP" sz="2000" dirty="0">
              <a:latin typeface="HG丸ｺﾞｼｯｸM-PRO" panose="020F0600000000000000" pitchFamily="50" charset="-128"/>
              <a:ea typeface="HG丸ｺﾞｼｯｸM-PRO" panose="020F0600000000000000" pitchFamily="50" charset="-128"/>
              <a:cs typeface="Times New Roman"/>
            </a:endParaRPr>
          </a:p>
          <a:p>
            <a:pPr marL="13335">
              <a:lnSpc>
                <a:spcPct val="100000"/>
              </a:lnSpc>
            </a:pPr>
            <a:endParaRPr lang="en-US" altLang="ja-JP" sz="2000" dirty="0">
              <a:latin typeface="HG丸ｺﾞｼｯｸM-PRO" panose="020F0600000000000000" pitchFamily="50" charset="-128"/>
              <a:ea typeface="HG丸ｺﾞｼｯｸM-PRO" panose="020F0600000000000000" pitchFamily="50" charset="-128"/>
              <a:cs typeface="Times New Roman"/>
            </a:endParaRPr>
          </a:p>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建</a:t>
            </a: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築</a:t>
            </a: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主</a:t>
            </a:r>
            <a:r>
              <a:rPr sz="2000" spc="-5"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spc="-5"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a:t>
            </a:r>
            <a:r>
              <a:rPr sz="2000" spc="-5"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spc="-5" dirty="0">
                <a:latin typeface="HG丸ｺﾞｼｯｸM-PRO" panose="020F0600000000000000" pitchFamily="50" charset="-128"/>
                <a:ea typeface="HG丸ｺﾞｼｯｸM-PRO" panose="020F0600000000000000" pitchFamily="50" charset="-128"/>
                <a:cs typeface="HGS創英角ｺﾞｼｯｸUB"/>
              </a:rPr>
              <a:t>箕面市（</a:t>
            </a:r>
            <a:r>
              <a:rPr sz="2000" dirty="0" err="1">
                <a:latin typeface="HG丸ｺﾞｼｯｸM-PRO" panose="020F0600000000000000" pitchFamily="50" charset="-128"/>
                <a:ea typeface="HG丸ｺﾞｼｯｸM-PRO" panose="020F0600000000000000" pitchFamily="50" charset="-128"/>
                <a:cs typeface="HGS創英角ｺﾞｼｯｸUB"/>
              </a:rPr>
              <a:t>ＰＦＩ箕面船場</a:t>
            </a:r>
            <a:r>
              <a:rPr lang="ja-JP" altLang="en-US" sz="2000" dirty="0">
                <a:latin typeface="HG丸ｺﾞｼｯｸM-PRO" panose="020F0600000000000000" pitchFamily="50" charset="-128"/>
                <a:ea typeface="HG丸ｺﾞｼｯｸM-PRO" panose="020F0600000000000000" pitchFamily="50" charset="-128"/>
                <a:cs typeface="HGS創英角ｺﾞｼｯｸUB"/>
              </a:rPr>
              <a:t>駅前施設サービス</a:t>
            </a:r>
            <a:r>
              <a:rPr sz="2000" dirty="0" err="1">
                <a:latin typeface="HG丸ｺﾞｼｯｸM-PRO" panose="020F0600000000000000" pitchFamily="50" charset="-128"/>
                <a:ea typeface="HG丸ｺﾞｼｯｸM-PRO" panose="020F0600000000000000" pitchFamily="50" charset="-128"/>
                <a:cs typeface="HGS創英角ｺﾞｼｯｸUB"/>
              </a:rPr>
              <a:t>株式会社</a:t>
            </a:r>
            <a:r>
              <a:rPr lang="ja-JP" altLang="en-US" sz="2000" dirty="0">
                <a:latin typeface="HG丸ｺﾞｼｯｸM-PRO" panose="020F0600000000000000" pitchFamily="50" charset="-128"/>
                <a:ea typeface="HG丸ｺﾞｼｯｸM-PRO" panose="020F0600000000000000" pitchFamily="50" charset="-128"/>
                <a:cs typeface="HGS創英角ｺﾞｼｯｸUB"/>
              </a:rPr>
              <a:t>）</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endParaRPr sz="2000" dirty="0">
              <a:latin typeface="HG丸ｺﾞｼｯｸM-PRO" panose="020F0600000000000000" pitchFamily="50" charset="-128"/>
              <a:ea typeface="HG丸ｺﾞｼｯｸM-PRO" panose="020F0600000000000000" pitchFamily="50" charset="-128"/>
              <a:cs typeface="Times New Roman"/>
            </a:endParaRPr>
          </a:p>
          <a:p>
            <a:pPr marL="12700">
              <a:lnSpc>
                <a:spcPct val="100000"/>
              </a:lnSpc>
              <a:tabLst>
                <a:tab pos="772795" algn="l"/>
              </a:tabLst>
            </a:pPr>
            <a:r>
              <a:rPr sz="2000" dirty="0">
                <a:latin typeface="HG丸ｺﾞｼｯｸM-PRO" panose="020F0600000000000000" pitchFamily="50" charset="-128"/>
                <a:ea typeface="HG丸ｺﾞｼｯｸM-PRO" panose="020F0600000000000000" pitchFamily="50" charset="-128"/>
                <a:cs typeface="HGS創英角ｺﾞｼｯｸUB"/>
              </a:rPr>
              <a:t>　設</a:t>
            </a: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計</a:t>
            </a: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者</a:t>
            </a:r>
            <a:r>
              <a:rPr sz="2000" spc="-5" dirty="0">
                <a:latin typeface="HG丸ｺﾞｼｯｸM-PRO" panose="020F0600000000000000" pitchFamily="50" charset="-128"/>
                <a:ea typeface="HG丸ｺﾞｼｯｸM-PRO" panose="020F0600000000000000" pitchFamily="50" charset="-128"/>
                <a:cs typeface="HGS創英角ｺﾞｼｯｸUB"/>
              </a:rPr>
              <a:t> </a:t>
            </a:r>
            <a:r>
              <a:rPr lang="en-US" altLang="ja-JP" sz="2000" spc="-5"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a:t>
            </a:r>
            <a:r>
              <a:rPr sz="2000" spc="-5" dirty="0">
                <a:latin typeface="HG丸ｺﾞｼｯｸM-PRO" panose="020F0600000000000000" pitchFamily="50" charset="-128"/>
                <a:ea typeface="HG丸ｺﾞｼｯｸM-PRO" panose="020F0600000000000000" pitchFamily="50" charset="-128"/>
                <a:cs typeface="HGS創英角ｺﾞｼｯｸUB"/>
              </a:rPr>
              <a:t> 船場広場（</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地区内デッキ）・箕面船場第一駐輪場</a:t>
            </a:r>
          </a:p>
          <a:p>
            <a:pPr marL="12700">
              <a:lnSpc>
                <a:spcPct val="100000"/>
              </a:lnSpc>
              <a:tabLst>
                <a:tab pos="772795" algn="l"/>
              </a:tabLst>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株式会社　大林組</a:t>
            </a:r>
          </a:p>
          <a:p>
            <a:pPr marL="12700">
              <a:tabLst>
                <a:tab pos="772795" algn="l"/>
              </a:tabLst>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Times New Roman"/>
              </a:rPr>
              <a:t>　　　　　  船場広場（駅前広場）・箕面船場第二駐輪場</a:t>
            </a:r>
            <a:endParaRPr lang="ja-JP" altLang="en-US" sz="2000" dirty="0">
              <a:latin typeface="HG丸ｺﾞｼｯｸM-PRO" panose="020F0600000000000000" pitchFamily="50" charset="-128"/>
              <a:ea typeface="HG丸ｺﾞｼｯｸM-PRO" panose="020F0600000000000000" pitchFamily="50" charset="-128"/>
              <a:cs typeface="HGS創英角ｺﾞｼｯｸUB"/>
            </a:endParaRPr>
          </a:p>
          <a:p>
            <a:pPr marL="12700">
              <a:tabLst>
                <a:tab pos="772795" algn="l"/>
              </a:tabLst>
            </a:pPr>
            <a:r>
              <a:rPr lang="ja-JP" altLang="en-US" sz="2000" dirty="0">
                <a:latin typeface="HG丸ｺﾞｼｯｸM-PRO" panose="020F0600000000000000" pitchFamily="50" charset="-128"/>
                <a:ea typeface="HG丸ｺﾞｼｯｸM-PRO" panose="020F0600000000000000" pitchFamily="50" charset="-128"/>
                <a:cs typeface="Times New Roman"/>
              </a:rPr>
              <a:t>　　　　　　  　株式会社　類設計室</a:t>
            </a:r>
          </a:p>
          <a:p>
            <a:pPr>
              <a:lnSpc>
                <a:spcPct val="100000"/>
              </a:lnSpc>
              <a:spcBef>
                <a:spcPts val="42"/>
              </a:spcBef>
            </a:pPr>
            <a:endParaRPr sz="2000" dirty="0">
              <a:latin typeface="HG丸ｺﾞｼｯｸM-PRO" panose="020F0600000000000000" pitchFamily="50" charset="-128"/>
              <a:ea typeface="HG丸ｺﾞｼｯｸM-PRO" panose="020F0600000000000000" pitchFamily="50" charset="-128"/>
              <a:cs typeface="Times New Roman"/>
            </a:endParaRPr>
          </a:p>
          <a:p>
            <a:pPr marL="12700">
              <a:lnSpc>
                <a:spcPts val="2380"/>
              </a:lnSpc>
              <a:tabLst>
                <a:tab pos="434340" algn="l"/>
                <a:tab pos="2719070" algn="l"/>
                <a:tab pos="3226435" algn="l"/>
                <a:tab pos="3735070" algn="l"/>
              </a:tabLst>
            </a:pPr>
            <a:r>
              <a:rPr sz="2000" dirty="0">
                <a:latin typeface="HG丸ｺﾞｼｯｸM-PRO" panose="020F0600000000000000" pitchFamily="50" charset="-128"/>
                <a:ea typeface="HG丸ｺﾞｼｯｸM-PRO" panose="020F0600000000000000" pitchFamily="50" charset="-128"/>
                <a:cs typeface="HGS創英角ｺﾞｼｯｸUB"/>
              </a:rPr>
              <a:t>　施</a:t>
            </a: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工</a:t>
            </a:r>
            <a:r>
              <a:rPr sz="2000" spc="-5"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者</a:t>
            </a:r>
            <a:r>
              <a:rPr lang="en-US" altLang="ja-JP" sz="2000" dirty="0">
                <a:latin typeface="HG丸ｺﾞｼｯｸM-PRO" panose="020F0600000000000000" pitchFamily="50" charset="-128"/>
                <a:ea typeface="HG丸ｺﾞｼｯｸM-PRO" panose="020F0600000000000000" pitchFamily="50" charset="-128"/>
                <a:cs typeface="HGS創英角ｺﾞｼｯｸUB"/>
              </a:rPr>
              <a:t> </a:t>
            </a:r>
            <a:r>
              <a:rPr sz="2000" spc="-5" dirty="0">
                <a:latin typeface="HG丸ｺﾞｼｯｸM-PRO" panose="020F0600000000000000" pitchFamily="50" charset="-128"/>
                <a:ea typeface="HG丸ｺﾞｼｯｸM-PRO" panose="020F0600000000000000" pitchFamily="50" charset="-128"/>
                <a:cs typeface="HGS創英角ｺﾞｼｯｸUB"/>
              </a:rPr>
              <a:t> </a:t>
            </a:r>
            <a:r>
              <a:rPr sz="2000" dirty="0">
                <a:latin typeface="HG丸ｺﾞｼｯｸM-PRO" panose="020F0600000000000000" pitchFamily="50" charset="-128"/>
                <a:ea typeface="HG丸ｺﾞｼｯｸM-PRO" panose="020F0600000000000000" pitchFamily="50" charset="-128"/>
                <a:cs typeface="HGS創英角ｺﾞｼｯｸUB"/>
              </a:rPr>
              <a:t>：</a:t>
            </a:r>
            <a:r>
              <a:rPr sz="2000" spc="-5" dirty="0">
                <a:latin typeface="HG丸ｺﾞｼｯｸM-PRO" panose="020F0600000000000000" pitchFamily="50" charset="-128"/>
                <a:ea typeface="HG丸ｺﾞｼｯｸM-PRO" panose="020F0600000000000000" pitchFamily="50" charset="-128"/>
                <a:cs typeface="HGS創英角ｺﾞｼｯｸUB"/>
              </a:rPr>
              <a:t> 船場広場（</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地区内デッキ）・箕面船場第一駐輪場</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2700">
              <a:lnSpc>
                <a:spcPts val="2380"/>
              </a:lnSpc>
              <a:tabLst>
                <a:tab pos="434340" algn="l"/>
                <a:tab pos="2719070" algn="l"/>
                <a:tab pos="3226435" algn="l"/>
                <a:tab pos="3735070" algn="l"/>
              </a:tabLst>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sz="2000" dirty="0" err="1">
                <a:latin typeface="HG丸ｺﾞｼｯｸM-PRO" panose="020F0600000000000000" pitchFamily="50" charset="-128"/>
                <a:ea typeface="HG丸ｺﾞｼｯｸM-PRO" panose="020F0600000000000000" pitchFamily="50" charset="-128"/>
                <a:cs typeface="HGS創英角ｺﾞｼｯｸUB"/>
              </a:rPr>
              <a:t>株式会社</a:t>
            </a:r>
            <a:r>
              <a:rPr sz="2000" dirty="0">
                <a:latin typeface="HG丸ｺﾞｼｯｸM-PRO" panose="020F0600000000000000" pitchFamily="50" charset="-128"/>
                <a:ea typeface="HG丸ｺﾞｼｯｸM-PRO" panose="020F0600000000000000" pitchFamily="50" charset="-128"/>
                <a:cs typeface="HGS創英角ｺﾞｼｯｸUB"/>
              </a:rPr>
              <a:t>　</a:t>
            </a:r>
            <a:r>
              <a:rPr sz="2000" dirty="0" err="1">
                <a:latin typeface="HG丸ｺﾞｼｯｸM-PRO" panose="020F0600000000000000" pitchFamily="50" charset="-128"/>
                <a:ea typeface="HG丸ｺﾞｼｯｸM-PRO" panose="020F0600000000000000" pitchFamily="50" charset="-128"/>
                <a:cs typeface="HGS創英角ｺﾞｼｯｸUB"/>
              </a:rPr>
              <a:t>大林組</a:t>
            </a:r>
            <a:endParaRPr lang="ja-JP" altLang="en-US" sz="2000" dirty="0">
              <a:latin typeface="HG丸ｺﾞｼｯｸM-PRO" panose="020F0600000000000000" pitchFamily="50" charset="-128"/>
              <a:ea typeface="HG丸ｺﾞｼｯｸM-PRO" panose="020F0600000000000000" pitchFamily="50" charset="-128"/>
              <a:cs typeface="HGS創英角ｺﾞｼｯｸUB"/>
            </a:endParaRPr>
          </a:p>
          <a:p>
            <a:pPr marL="12700">
              <a:lnSpc>
                <a:spcPts val="2380"/>
              </a:lnSpc>
              <a:tabLst>
                <a:tab pos="434340" algn="l"/>
                <a:tab pos="2719070" algn="l"/>
                <a:tab pos="3226435" algn="l"/>
                <a:tab pos="3735070" algn="l"/>
              </a:tabLst>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Times New Roman"/>
              </a:rPr>
              <a:t>　　　　　  船場広場（駅前広場）・箕面船場第二駐輪場</a:t>
            </a:r>
            <a:endParaRPr sz="2000" dirty="0">
              <a:latin typeface="HG丸ｺﾞｼｯｸM-PRO" panose="020F0600000000000000" pitchFamily="50" charset="-128"/>
              <a:ea typeface="HG丸ｺﾞｼｯｸM-PRO" panose="020F0600000000000000" pitchFamily="50" charset="-128"/>
              <a:cs typeface="HGS創英角ｺﾞｼｯｸUB"/>
            </a:endParaRPr>
          </a:p>
          <a:p>
            <a:pPr marL="12700">
              <a:lnSpc>
                <a:spcPts val="2380"/>
              </a:lnSpc>
              <a:tabLst>
                <a:tab pos="434340" algn="l"/>
                <a:tab pos="2719070" algn="l"/>
                <a:tab pos="3226435" algn="l"/>
                <a:tab pos="3735070" algn="l"/>
              </a:tabLst>
            </a:pPr>
            <a:r>
              <a:rPr lang="ja-JP" altLang="en-US" sz="2000" dirty="0">
                <a:latin typeface="HG丸ｺﾞｼｯｸM-PRO" panose="020F0600000000000000" pitchFamily="50" charset="-128"/>
                <a:ea typeface="HG丸ｺﾞｼｯｸM-PRO" panose="020F0600000000000000" pitchFamily="50" charset="-128"/>
                <a:cs typeface="Times New Roman"/>
              </a:rPr>
              <a:t>　　　　　　  　未定</a:t>
            </a:r>
          </a:p>
        </p:txBody>
      </p:sp>
      <p:sp>
        <p:nvSpPr>
          <p:cNvPr id="1204" name="テキスト ボックス 703"/>
          <p:cNvSpPr txBox="1"/>
          <p:nvPr/>
        </p:nvSpPr>
        <p:spPr>
          <a:xfrm>
            <a:off x="8777545"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6</a:t>
            </a:r>
          </a:p>
        </p:txBody>
      </p:sp>
    </p:spTree>
    <p:extLst>
      <p:ext uri="{BB962C8B-B14F-4D97-AF65-F5344CB8AC3E}">
        <p14:creationId xmlns:p14="http://schemas.microsoft.com/office/powerpoint/2010/main" val="81262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0"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11" name="テキスト ボックス 4"/>
          <p:cNvSpPr txBox="1"/>
          <p:nvPr/>
        </p:nvSpPr>
        <p:spPr>
          <a:xfrm>
            <a:off x="35496" y="41913"/>
            <a:ext cx="5184576" cy="46077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2-2.施設概要</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12" name="テキスト ボックス 703"/>
          <p:cNvSpPr txBox="1"/>
          <p:nvPr/>
        </p:nvSpPr>
        <p:spPr>
          <a:xfrm>
            <a:off x="8820000"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7</a:t>
            </a:r>
          </a:p>
        </p:txBody>
      </p:sp>
      <p:sp>
        <p:nvSpPr>
          <p:cNvPr id="1213" name="object 1600"/>
          <p:cNvSpPr txBox="1"/>
          <p:nvPr/>
        </p:nvSpPr>
        <p:spPr>
          <a:xfrm>
            <a:off x="35496" y="874454"/>
            <a:ext cx="9108504" cy="4001095"/>
          </a:xfrm>
          <a:prstGeom prst="rect">
            <a:avLst/>
          </a:prstGeom>
        </p:spPr>
        <p:txBody>
          <a:bodyPr vert="horz" wrap="square" lIns="0" tIns="0" rIns="0" bIns="0" rtlCol="0">
            <a:spAutoFit/>
          </a:bodyPr>
          <a:lstStyle/>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HGS創英角ｺﾞｼｯｸUB"/>
              </a:rPr>
              <a:t>施設</a:t>
            </a:r>
            <a:r>
              <a:rPr sz="2000" dirty="0" err="1">
                <a:latin typeface="HG丸ｺﾞｼｯｸM-PRO" panose="020F0600000000000000" pitchFamily="50" charset="-128"/>
                <a:ea typeface="HG丸ｺﾞｼｯｸM-PRO" panose="020F0600000000000000" pitchFamily="50" charset="-128"/>
                <a:cs typeface="HGS創英角ｺﾞｼｯｸUB"/>
              </a:rPr>
              <a:t>用途</a:t>
            </a:r>
            <a:r>
              <a:rPr sz="2000" dirty="0">
                <a:latin typeface="HG丸ｺﾞｼｯｸM-PRO" panose="020F0600000000000000" pitchFamily="50" charset="-128"/>
                <a:ea typeface="HG丸ｺﾞｼｯｸM-PRO" panose="020F0600000000000000" pitchFamily="50" charset="-128"/>
                <a:cs typeface="HGS創英角ｺﾞｼｯｸUB"/>
              </a:rPr>
              <a:t>：</a:t>
            </a:r>
            <a:r>
              <a:rPr lang="ja-JP" altLang="en-US" sz="2000" dirty="0">
                <a:latin typeface="HG丸ｺﾞｼｯｸM-PRO" panose="020F0600000000000000" pitchFamily="50" charset="-128"/>
                <a:ea typeface="HG丸ｺﾞｼｯｸM-PRO" panose="020F0600000000000000" pitchFamily="50" charset="-128"/>
                <a:cs typeface="HGS創英角ｺﾞｼｯｸUB"/>
              </a:rPr>
              <a:t>歩行者通路・駐輪場</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r>
              <a:rPr sz="2000" spc="-20" dirty="0">
                <a:latin typeface="HG丸ｺﾞｼｯｸM-PRO" panose="020F0600000000000000" pitchFamily="50" charset="-128"/>
                <a:ea typeface="HG丸ｺﾞｼｯｸM-PRO" panose="020F0600000000000000" pitchFamily="50" charset="-128"/>
                <a:cs typeface="HGS創英角ｺﾞｼｯｸUB"/>
              </a:rPr>
              <a:t>　</a:t>
            </a:r>
            <a:r>
              <a:rPr sz="2000" spc="-20" dirty="0" err="1">
                <a:latin typeface="HG丸ｺﾞｼｯｸM-PRO" panose="020F0600000000000000" pitchFamily="50" charset="-128"/>
                <a:ea typeface="HG丸ｺﾞｼｯｸM-PRO" panose="020F0600000000000000" pitchFamily="50" charset="-128"/>
                <a:cs typeface="HGS創英角ｺﾞｼｯｸUB"/>
              </a:rPr>
              <a:t>敷地面積</a:t>
            </a:r>
            <a:r>
              <a:rPr sz="2000" dirty="0">
                <a:latin typeface="HG丸ｺﾞｼｯｸM-PRO" panose="020F0600000000000000" pitchFamily="50" charset="-128"/>
                <a:ea typeface="HG丸ｺﾞｼｯｸM-PRO" panose="020F0600000000000000" pitchFamily="50" charset="-128"/>
                <a:cs typeface="HGS創英角ｺﾞｼｯｸUB"/>
              </a:rPr>
              <a:t>：</a:t>
            </a:r>
            <a:r>
              <a:rPr lang="ja-JP" altLang="en-US" sz="2000" dirty="0">
                <a:latin typeface="HG丸ｺﾞｼｯｸM-PRO" panose="020F0600000000000000" pitchFamily="50" charset="-128"/>
                <a:ea typeface="HG丸ｺﾞｼｯｸM-PRO" panose="020F0600000000000000" pitchFamily="50" charset="-128"/>
                <a:cs typeface="HGS創英角ｺﾞｼｯｸUB"/>
              </a:rPr>
              <a:t>約</a:t>
            </a:r>
            <a:r>
              <a:rPr lang="en-US" altLang="ja-JP" sz="2000" dirty="0">
                <a:latin typeface="HG丸ｺﾞｼｯｸM-PRO" panose="020F0600000000000000" pitchFamily="50" charset="-128"/>
                <a:ea typeface="HG丸ｺﾞｼｯｸM-PRO" panose="020F0600000000000000" pitchFamily="50" charset="-128"/>
                <a:cs typeface="HGS創英角ｺﾞｼｯｸUB"/>
              </a:rPr>
              <a:t>5</a:t>
            </a:r>
            <a:r>
              <a:rPr sz="2000" dirty="0">
                <a:latin typeface="HG丸ｺﾞｼｯｸM-PRO" panose="020F0600000000000000" pitchFamily="50" charset="-128"/>
                <a:ea typeface="HG丸ｺﾞｼｯｸM-PRO" panose="020F0600000000000000" pitchFamily="50" charset="-128"/>
                <a:cs typeface="HGS創英角ｺﾞｼｯｸUB"/>
              </a:rPr>
              <a:t>,000㎡</a:t>
            </a:r>
            <a:endParaRPr lang="en-US" altLang="ja-JP" sz="2000" dirty="0">
              <a:latin typeface="HG丸ｺﾞｼｯｸM-PRO" panose="020F0600000000000000" pitchFamily="50" charset="-128"/>
              <a:ea typeface="HG丸ｺﾞｼｯｸM-PRO" panose="020F0600000000000000" pitchFamily="50" charset="-128"/>
              <a:cs typeface="Times New Roman"/>
            </a:endParaRPr>
          </a:p>
          <a:p>
            <a:pPr marL="13335">
              <a:lnSpc>
                <a:spcPct val="100000"/>
              </a:lnSpc>
            </a:pPr>
            <a:endParaRPr lang="en-US" altLang="ja-JP" sz="2000" dirty="0">
              <a:latin typeface="HG丸ｺﾞｼｯｸM-PRO" panose="020F0600000000000000" pitchFamily="50" charset="-128"/>
              <a:ea typeface="HG丸ｺﾞｼｯｸM-PRO" panose="020F0600000000000000" pitchFamily="50" charset="-128"/>
              <a:cs typeface="Times New Roman"/>
            </a:endParaRPr>
          </a:p>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HGS創英角ｺﾞｼｯｸUB"/>
              </a:rPr>
              <a:t>施設</a:t>
            </a:r>
            <a:r>
              <a:rPr sz="2000" dirty="0" err="1">
                <a:latin typeface="HG丸ｺﾞｼｯｸM-PRO" panose="020F0600000000000000" pitchFamily="50" charset="-128"/>
                <a:ea typeface="HG丸ｺﾞｼｯｸM-PRO" panose="020F0600000000000000" pitchFamily="50" charset="-128"/>
                <a:cs typeface="HGS創英角ｺﾞｼｯｸUB"/>
              </a:rPr>
              <a:t>面積</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（地区内デッキ）</a:t>
            </a:r>
            <a:r>
              <a:rPr sz="2000" dirty="0">
                <a:latin typeface="HG丸ｺﾞｼｯｸM-PRO" panose="020F0600000000000000" pitchFamily="50" charset="-128"/>
                <a:ea typeface="HG丸ｺﾞｼｯｸM-PRO" panose="020F0600000000000000" pitchFamily="50" charset="-128"/>
                <a:cs typeface="HGS創英角ｺﾞｼｯｸUB"/>
              </a:rPr>
              <a:t>：</a:t>
            </a:r>
            <a:r>
              <a:rPr lang="ja-JP" altLang="en-US" sz="2000" dirty="0">
                <a:latin typeface="HG丸ｺﾞｼｯｸM-PRO" panose="020F0600000000000000" pitchFamily="50" charset="-128"/>
                <a:ea typeface="HG丸ｺﾞｼｯｸM-PRO" panose="020F0600000000000000" pitchFamily="50" charset="-128"/>
                <a:cs typeface="HGS創英角ｺﾞｼｯｸUB"/>
              </a:rPr>
              <a:t>約</a:t>
            </a:r>
            <a:r>
              <a:rPr lang="en-US" altLang="ja-JP" sz="2000" dirty="0">
                <a:latin typeface="HG丸ｺﾞｼｯｸM-PRO" panose="020F0600000000000000" pitchFamily="50" charset="-128"/>
                <a:ea typeface="HG丸ｺﾞｼｯｸM-PRO" panose="020F0600000000000000" pitchFamily="50" charset="-128"/>
                <a:cs typeface="HGS創英角ｺﾞｼｯｸUB"/>
              </a:rPr>
              <a:t>3</a:t>
            </a:r>
            <a:r>
              <a:rPr sz="2000" dirty="0">
                <a:latin typeface="HG丸ｺﾞｼｯｸM-PRO" panose="020F0600000000000000" pitchFamily="50" charset="-128"/>
                <a:ea typeface="HG丸ｺﾞｼｯｸM-PRO" panose="020F0600000000000000" pitchFamily="50" charset="-128"/>
                <a:cs typeface="HGS創英角ｺﾞｼｯｸUB"/>
              </a:rPr>
              <a:t>,500㎡</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endParaRPr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a:t>
            </a:r>
            <a:r>
              <a:rPr lang="ja-JP" altLang="en-US" sz="2000" dirty="0">
                <a:latin typeface="HG丸ｺﾞｼｯｸM-PRO" panose="020F0600000000000000" pitchFamily="50" charset="-128"/>
                <a:ea typeface="HG丸ｺﾞｼｯｸM-PRO" panose="020F0600000000000000" pitchFamily="50" charset="-128"/>
                <a:cs typeface="HGS創英角ｺﾞｼｯｸUB"/>
              </a:rPr>
              <a:t>施設</a:t>
            </a:r>
            <a:r>
              <a:rPr sz="2000" dirty="0" err="1">
                <a:latin typeface="HG丸ｺﾞｼｯｸM-PRO" panose="020F0600000000000000" pitchFamily="50" charset="-128"/>
                <a:ea typeface="HG丸ｺﾞｼｯｸM-PRO" panose="020F0600000000000000" pitchFamily="50" charset="-128"/>
                <a:cs typeface="HGS創英角ｺﾞｼｯｸUB"/>
              </a:rPr>
              <a:t>面積</a:t>
            </a:r>
            <a:r>
              <a:rPr lang="ja-JP" altLang="en-US" sz="2000" dirty="0">
                <a:latin typeface="HG丸ｺﾞｼｯｸM-PRO" panose="020F0600000000000000" pitchFamily="50" charset="-128"/>
                <a:ea typeface="HG丸ｺﾞｼｯｸM-PRO" panose="020F0600000000000000" pitchFamily="50" charset="-128"/>
                <a:cs typeface="HGS創英角ｺﾞｼｯｸUB"/>
              </a:rPr>
              <a:t>（箕面船場第一駐輪場）</a:t>
            </a:r>
            <a:r>
              <a:rPr sz="2000" dirty="0">
                <a:latin typeface="HG丸ｺﾞｼｯｸM-PRO" panose="020F0600000000000000" pitchFamily="50" charset="-128"/>
                <a:ea typeface="HG丸ｺﾞｼｯｸM-PRO" panose="020F0600000000000000" pitchFamily="50" charset="-128"/>
                <a:cs typeface="HGS創英角ｺﾞｼｯｸUB"/>
              </a:rPr>
              <a:t>：</a:t>
            </a:r>
            <a:r>
              <a:rPr lang="ja-JP" altLang="en-US" sz="2000" dirty="0">
                <a:latin typeface="HG丸ｺﾞｼｯｸM-PRO" panose="020F0600000000000000" pitchFamily="50" charset="-128"/>
                <a:ea typeface="HG丸ｺﾞｼｯｸM-PRO" panose="020F0600000000000000" pitchFamily="50" charset="-128"/>
                <a:cs typeface="HGS創英角ｺﾞｼｯｸUB"/>
              </a:rPr>
              <a:t>約</a:t>
            </a:r>
            <a:r>
              <a:rPr lang="en-US" altLang="ja-JP" sz="2000" dirty="0">
                <a:latin typeface="HG丸ｺﾞｼｯｸM-PRO" panose="020F0600000000000000" pitchFamily="50" charset="-128"/>
                <a:ea typeface="HG丸ｺﾞｼｯｸM-PRO" panose="020F0600000000000000" pitchFamily="50" charset="-128"/>
                <a:cs typeface="HGS創英角ｺﾞｼｯｸUB"/>
              </a:rPr>
              <a:t>3</a:t>
            </a:r>
            <a:r>
              <a:rPr sz="2000" dirty="0">
                <a:latin typeface="HG丸ｺﾞｼｯｸM-PRO" panose="020F0600000000000000" pitchFamily="50" charset="-128"/>
                <a:ea typeface="HG丸ｺﾞｼｯｸM-PRO" panose="020F0600000000000000" pitchFamily="50" charset="-128"/>
                <a:cs typeface="HGS創英角ｺﾞｼｯｸUB"/>
              </a:rPr>
              <a:t>,400㎡</a:t>
            </a:r>
          </a:p>
          <a:p>
            <a:pPr marL="13335">
              <a:lnSpc>
                <a:spcPct val="100000"/>
              </a:lnSpc>
            </a:pPr>
            <a:endParaRPr sz="2000" dirty="0">
              <a:latin typeface="HG丸ｺﾞｼｯｸM-PRO" panose="020F0600000000000000" pitchFamily="50" charset="-128"/>
              <a:ea typeface="HG丸ｺﾞｼｯｸM-PRO" panose="020F0600000000000000" pitchFamily="50" charset="-128"/>
              <a:cs typeface="HGS創英角ｺﾞｼｯｸUB"/>
            </a:endParaRPr>
          </a:p>
          <a:p>
            <a:pPr marL="13335">
              <a:lnSpc>
                <a:spcPct val="100000"/>
              </a:lnSpc>
            </a:pPr>
            <a:r>
              <a:rPr sz="2000" dirty="0">
                <a:latin typeface="HG丸ｺﾞｼｯｸM-PRO" panose="020F0600000000000000" pitchFamily="50" charset="-128"/>
                <a:ea typeface="HG丸ｺﾞｼｯｸM-PRO" panose="020F0600000000000000" pitchFamily="50" charset="-128"/>
                <a:cs typeface="HGS創英角ｺﾞｼｯｸUB"/>
              </a:rPr>
              <a:t>　構　　造：</a:t>
            </a:r>
            <a:r>
              <a:rPr lang="ja-JP" altLang="en-US" sz="2000" dirty="0">
                <a:latin typeface="HG丸ｺﾞｼｯｸM-PRO" panose="020F0600000000000000" pitchFamily="50" charset="-128"/>
                <a:ea typeface="HG丸ｺﾞｼｯｸM-PRO" panose="020F0600000000000000" pitchFamily="50" charset="-128"/>
                <a:cs typeface="HGS創英角ｺﾞｼｯｸUB"/>
              </a:rPr>
              <a:t>鉄骨造（一部、鉄筋コンクリート造）</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2700">
              <a:lnSpc>
                <a:spcPct val="100000"/>
              </a:lnSpc>
              <a:tabLst>
                <a:tab pos="772795" algn="l"/>
              </a:tabLst>
            </a:pP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2700">
              <a:tabLst>
                <a:tab pos="772795" algn="l"/>
              </a:tabLst>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駐輪台数（箕面船場第一駐輪場）：自転車</a:t>
            </a:r>
            <a:r>
              <a:rPr lang="en-US" altLang="ja-JP" sz="2000" dirty="0">
                <a:latin typeface="HG丸ｺﾞｼｯｸM-PRO" panose="020F0600000000000000" pitchFamily="50" charset="-128"/>
                <a:ea typeface="HG丸ｺﾞｼｯｸM-PRO" panose="020F0600000000000000" pitchFamily="50" charset="-128"/>
                <a:cs typeface="HGS創英角ｺﾞｼｯｸUB"/>
              </a:rPr>
              <a:t>950</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台・原動機付自転車</a:t>
            </a:r>
            <a:r>
              <a:rPr lang="en-US" altLang="ja-JP" sz="2000" dirty="0">
                <a:latin typeface="HG丸ｺﾞｼｯｸM-PRO" panose="020F0600000000000000" pitchFamily="50" charset="-128"/>
                <a:ea typeface="HG丸ｺﾞｼｯｸM-PRO" panose="020F0600000000000000" pitchFamily="50" charset="-128"/>
                <a:cs typeface="HGS創英角ｺﾞｼｯｸUB"/>
              </a:rPr>
              <a:t>495</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台</a:t>
            </a: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2700">
              <a:tabLst>
                <a:tab pos="772795" algn="l"/>
              </a:tabLst>
            </a:pPr>
            <a:endParaRPr lang="en-US" altLang="ja-JP" sz="2000" dirty="0">
              <a:latin typeface="HG丸ｺﾞｼｯｸM-PRO" panose="020F0600000000000000" pitchFamily="50" charset="-128"/>
              <a:ea typeface="HG丸ｺﾞｼｯｸM-PRO" panose="020F0600000000000000" pitchFamily="50" charset="-128"/>
              <a:cs typeface="HGS創英角ｺﾞｼｯｸUB"/>
            </a:endParaRPr>
          </a:p>
          <a:p>
            <a:pPr marL="12700">
              <a:tabLst>
                <a:tab pos="772795" algn="l"/>
              </a:tabLst>
            </a:pPr>
            <a:r>
              <a:rPr lang="ja-JP" altLang="en-US" sz="2000" dirty="0">
                <a:latin typeface="HG丸ｺﾞｼｯｸM-PRO" panose="020F0600000000000000" pitchFamily="50" charset="-128"/>
                <a:ea typeface="HG丸ｺﾞｼｯｸM-PRO" panose="020F0600000000000000" pitchFamily="50" charset="-128"/>
                <a:cs typeface="HGS創英角ｺﾞｼｯｸUB"/>
              </a:rPr>
              <a:t>　　　　　（箕面船場第二駐輪場）：自転車</a:t>
            </a:r>
            <a:r>
              <a:rPr lang="en-US" altLang="ja-JP" sz="2000" dirty="0">
                <a:latin typeface="HG丸ｺﾞｼｯｸM-PRO" panose="020F0600000000000000" pitchFamily="50" charset="-128"/>
                <a:ea typeface="HG丸ｺﾞｼｯｸM-PRO" panose="020F0600000000000000" pitchFamily="50" charset="-128"/>
                <a:cs typeface="HGS創英角ｺﾞｼｯｸUB"/>
              </a:rPr>
              <a:t>508</a:t>
            </a:r>
            <a:r>
              <a:rPr lang="ja-JP" altLang="en-US" sz="2000" dirty="0">
                <a:latin typeface="HG丸ｺﾞｼｯｸM-PRO" panose="020F0600000000000000" pitchFamily="50" charset="-128"/>
                <a:ea typeface="HG丸ｺﾞｼｯｸM-PRO" panose="020F0600000000000000" pitchFamily="50" charset="-128"/>
                <a:cs typeface="HGS創英角ｺﾞｼｯｸUB"/>
              </a:rPr>
              <a:t>台</a:t>
            </a:r>
            <a:endParaRPr sz="2000" dirty="0">
              <a:latin typeface="HG丸ｺﾞｼｯｸM-PRO" panose="020F0600000000000000" pitchFamily="50" charset="-128"/>
              <a:ea typeface="HG丸ｺﾞｼｯｸM-PRO" panose="020F0600000000000000" pitchFamily="50" charset="-128"/>
              <a:cs typeface="HGS創英角ｺﾞｼｯｸUB"/>
            </a:endParaRPr>
          </a:p>
        </p:txBody>
      </p:sp>
    </p:spTree>
    <p:extLst>
      <p:ext uri="{BB962C8B-B14F-4D97-AF65-F5344CB8AC3E}">
        <p14:creationId xmlns:p14="http://schemas.microsoft.com/office/powerpoint/2010/main" val="258066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9" name="図 2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56701"/>
            <a:ext cx="9144000" cy="6201300"/>
          </a:xfrm>
          <a:prstGeom prst="rect">
            <a:avLst/>
          </a:prstGeom>
        </p:spPr>
      </p:pic>
      <p:cxnSp>
        <p:nvCxnSpPr>
          <p:cNvPr id="1220" name="直線コネクタ 3"/>
          <p:cNvCxnSpPr>
            <a:cxnSpLocks/>
          </p:cNvCxnSpPr>
          <p:nvPr/>
        </p:nvCxnSpPr>
        <p:spPr>
          <a:xfrm>
            <a:off x="0" y="54868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21" name="テキスト ボックス 4"/>
          <p:cNvSpPr txBox="1"/>
          <p:nvPr/>
        </p:nvSpPr>
        <p:spPr>
          <a:xfrm>
            <a:off x="38113" y="41913"/>
            <a:ext cx="8134325" cy="46077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2-3.施設平面図：船場広場（地区内デッキ）</a:t>
            </a:r>
          </a:p>
        </p:txBody>
      </p:sp>
      <p:sp>
        <p:nvSpPr>
          <p:cNvPr id="1222" name="テキスト ボックス 703"/>
          <p:cNvSpPr txBox="1"/>
          <p:nvPr/>
        </p:nvSpPr>
        <p:spPr>
          <a:xfrm>
            <a:off x="8771232" y="6546510"/>
            <a:ext cx="336768" cy="368439"/>
          </a:xfrm>
          <a:prstGeom prst="rect">
            <a:avLst/>
          </a:prstGeom>
          <a:noFill/>
        </p:spPr>
        <p:txBody>
          <a:bodyPr wrap="none">
            <a:spAutoFit/>
          </a:bodyPr>
          <a:lstStyle/>
          <a:p>
            <a:pPr fontAlgn="auto">
              <a:spcBef>
                <a:spcPts val="0"/>
              </a:spcBef>
              <a:spcAft>
                <a:spcPts val="0"/>
              </a:spcAft>
              <a:defRPr lang="ja-JP" altLang="en-US"/>
            </a:pPr>
            <a:r>
              <a:rPr lang="ja-JP" altLang="en-US" b="1" dirty="0">
                <a:latin typeface="Arial Black" panose="020B0A04020102020204" pitchFamily="34" charset="0"/>
              </a:rPr>
              <a:t>8</a:t>
            </a:r>
          </a:p>
        </p:txBody>
      </p:sp>
      <p:sp>
        <p:nvSpPr>
          <p:cNvPr id="1223" name="テキスト ボックス 24"/>
          <p:cNvSpPr txBox="1"/>
          <p:nvPr/>
        </p:nvSpPr>
        <p:spPr>
          <a:xfrm>
            <a:off x="0" y="6515831"/>
            <a:ext cx="5939645" cy="338554"/>
          </a:xfrm>
          <a:prstGeom prst="rect">
            <a:avLst/>
          </a:prstGeom>
          <a:noFill/>
        </p:spPr>
        <p:txBody>
          <a:bodyPr wrap="square" rtlCol="0">
            <a:spAutoFit/>
          </a:bodyPr>
          <a:lstStyle/>
          <a:p>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現時点での計画であり、一部変更する場合があります。</a:t>
            </a:r>
            <a:endParaRPr lang="en-US" altLang="ja-JP" sz="1600" dirty="0">
              <a:latin typeface="HG丸ｺﾞｼｯｸM-PRO" panose="020F0600000000000000" pitchFamily="50" charset="-128"/>
              <a:ea typeface="HG丸ｺﾞｼｯｸM-PRO" panose="020F0600000000000000" pitchFamily="50" charset="-128"/>
            </a:endParaRPr>
          </a:p>
        </p:txBody>
      </p:sp>
      <p:sp>
        <p:nvSpPr>
          <p:cNvPr id="1224" name="正方形/長方形 6"/>
          <p:cNvSpPr/>
          <p:nvPr/>
        </p:nvSpPr>
        <p:spPr>
          <a:xfrm>
            <a:off x="396000" y="6021000"/>
            <a:ext cx="1156500" cy="453300"/>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船場広場</a:t>
            </a:r>
          </a:p>
          <a:p>
            <a:pPr algn="ctr"/>
            <a:r>
              <a:rPr kumimoji="1" lang="ja-JP" altLang="en-US" sz="1200" b="1" dirty="0">
                <a:latin typeface="HG丸ｺﾞｼｯｸM-PRO" panose="020F0600000000000000" pitchFamily="50" charset="-128"/>
                <a:ea typeface="HG丸ｺﾞｼｯｸM-PRO" panose="020F0600000000000000" pitchFamily="50" charset="-128"/>
              </a:rPr>
              <a:t>（駅前</a:t>
            </a:r>
            <a:r>
              <a:rPr lang="ja-JP" altLang="en-US" sz="1200" b="1" dirty="0">
                <a:latin typeface="HG丸ｺﾞｼｯｸM-PRO" panose="020F0600000000000000" pitchFamily="50" charset="-128"/>
                <a:ea typeface="HG丸ｺﾞｼｯｸM-PRO" panose="020F0600000000000000" pitchFamily="50" charset="-128"/>
              </a:rPr>
              <a:t>広場）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25" name="正方形/長方形 10"/>
          <p:cNvSpPr/>
          <p:nvPr/>
        </p:nvSpPr>
        <p:spPr>
          <a:xfrm>
            <a:off x="831312" y="3471169"/>
            <a:ext cx="2069829"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船場広場（地区内デッキ）</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26" name="正方形/長方形 11"/>
          <p:cNvSpPr/>
          <p:nvPr/>
        </p:nvSpPr>
        <p:spPr>
          <a:xfrm>
            <a:off x="4504674" y="3208540"/>
            <a:ext cx="1869563" cy="440920"/>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l"/>
            <a:r>
              <a:rPr lang="ja-JP" altLang="en-US" sz="1200" b="1" dirty="0">
                <a:latin typeface="HG丸ｺﾞｼｯｸM-PRO" panose="020F0600000000000000" pitchFamily="50" charset="-128"/>
                <a:ea typeface="HG丸ｺﾞｼｯｸM-PRO" panose="020F0600000000000000" pitchFamily="50" charset="-128"/>
              </a:rPr>
              <a:t>船場図書館</a:t>
            </a:r>
            <a:endParaRPr lang="en-US" altLang="ja-JP" sz="1200" b="1" dirty="0">
              <a:latin typeface="HG丸ｺﾞｼｯｸM-PRO" panose="020F0600000000000000" pitchFamily="50" charset="-128"/>
              <a:ea typeface="HG丸ｺﾞｼｯｸM-PRO" panose="020F0600000000000000" pitchFamily="50" charset="-128"/>
            </a:endParaRPr>
          </a:p>
          <a:p>
            <a:pPr algn="l"/>
            <a:r>
              <a:rPr kumimoji="1" lang="ja-JP" altLang="en-US" sz="1200" b="1" dirty="0">
                <a:latin typeface="HG丸ｺﾞｼｯｸM-PRO" panose="020F0600000000000000" pitchFamily="50" charset="-128"/>
                <a:ea typeface="HG丸ｺﾞｼｯｸM-PRO" panose="020F0600000000000000" pitchFamily="50" charset="-128"/>
              </a:rPr>
              <a:t>船場生涯学習センター</a:t>
            </a:r>
          </a:p>
        </p:txBody>
      </p:sp>
      <p:sp>
        <p:nvSpPr>
          <p:cNvPr id="1227" name="正方形/長方形 13"/>
          <p:cNvSpPr/>
          <p:nvPr/>
        </p:nvSpPr>
        <p:spPr>
          <a:xfrm>
            <a:off x="4320636" y="820075"/>
            <a:ext cx="1768587"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大阪大学キャンパス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28" name="正方形/長方形 14"/>
          <p:cNvSpPr/>
          <p:nvPr/>
        </p:nvSpPr>
        <p:spPr>
          <a:xfrm>
            <a:off x="3599597" y="4841650"/>
            <a:ext cx="1407718"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文化芸能劇場</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29" name="正方形/長方形 15"/>
          <p:cNvSpPr/>
          <p:nvPr/>
        </p:nvSpPr>
        <p:spPr>
          <a:xfrm>
            <a:off x="2226911" y="5712527"/>
            <a:ext cx="843445"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大階段</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30" name="正方形/長方形 16"/>
          <p:cNvSpPr/>
          <p:nvPr/>
        </p:nvSpPr>
        <p:spPr>
          <a:xfrm>
            <a:off x="35496" y="4501273"/>
            <a:ext cx="201484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エントランス（駅昇降口）</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31" name="正方形/長方形 17"/>
          <p:cNvSpPr/>
          <p:nvPr/>
        </p:nvSpPr>
        <p:spPr>
          <a:xfrm>
            <a:off x="4733233" y="2655111"/>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図書館</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900" b="1" dirty="0">
                <a:solidFill>
                  <a:srgbClr val="FF0000"/>
                </a:solidFill>
                <a:latin typeface="HG丸ｺﾞｼｯｸM-PRO" panose="020F0600000000000000" pitchFamily="50" charset="-128"/>
                <a:ea typeface="HG丸ｺﾞｼｯｸM-PRO" panose="020F0600000000000000" pitchFamily="50" charset="-128"/>
              </a:rPr>
              <a:t>生涯学習センター</a:t>
            </a:r>
            <a:endParaRPr kumimoji="1"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2" name="正方形/長方形 18"/>
          <p:cNvSpPr/>
          <p:nvPr/>
        </p:nvSpPr>
        <p:spPr>
          <a:xfrm rot="18600000">
            <a:off x="4598033" y="2782555"/>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3" name="正方形/長方形 19"/>
          <p:cNvSpPr/>
          <p:nvPr/>
        </p:nvSpPr>
        <p:spPr>
          <a:xfrm>
            <a:off x="3802309" y="3803842"/>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文化ホール</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4" name="正方形/長方形 20"/>
          <p:cNvSpPr/>
          <p:nvPr/>
        </p:nvSpPr>
        <p:spPr>
          <a:xfrm rot="18480000">
            <a:off x="3687725" y="3932041"/>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5" name="正方形/長方形 21"/>
          <p:cNvSpPr/>
          <p:nvPr/>
        </p:nvSpPr>
        <p:spPr>
          <a:xfrm>
            <a:off x="3023646" y="4501273"/>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店舗</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6" name="正方形/長方形 22"/>
          <p:cNvSpPr/>
          <p:nvPr/>
        </p:nvSpPr>
        <p:spPr>
          <a:xfrm rot="18660000">
            <a:off x="2893896" y="4632974"/>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7" name="正方形/長方形 23"/>
          <p:cNvSpPr/>
          <p:nvPr/>
        </p:nvSpPr>
        <p:spPr>
          <a:xfrm>
            <a:off x="2575588" y="4941000"/>
            <a:ext cx="1332354" cy="4409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900" b="1" dirty="0">
                <a:solidFill>
                  <a:srgbClr val="FF0000"/>
                </a:solidFill>
                <a:latin typeface="HG丸ｺﾞｼｯｸM-PRO" panose="020F0600000000000000" pitchFamily="50" charset="-128"/>
                <a:ea typeface="HG丸ｺﾞｼｯｸM-PRO" panose="020F0600000000000000" pitchFamily="50" charset="-128"/>
              </a:rPr>
              <a:t>店舗</a:t>
            </a:r>
            <a:endParaRPr lang="en-US" altLang="ja-JP" sz="9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900" b="1" dirty="0">
                <a:solidFill>
                  <a:srgbClr val="FF0000"/>
                </a:solidFill>
                <a:latin typeface="HG丸ｺﾞｼｯｸM-PRO" panose="020F0600000000000000" pitchFamily="50" charset="-128"/>
                <a:ea typeface="HG丸ｺﾞｼｯｸM-PRO" panose="020F0600000000000000" pitchFamily="50" charset="-128"/>
              </a:rPr>
              <a:t>出入口</a:t>
            </a:r>
            <a:endParaRPr kumimoji="1" lang="ja-JP" altLang="en-US" sz="9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8" name="正方形/長方形 345"/>
          <p:cNvSpPr/>
          <p:nvPr/>
        </p:nvSpPr>
        <p:spPr>
          <a:xfrm rot="18660000">
            <a:off x="2461630" y="5105782"/>
            <a:ext cx="112448" cy="1842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000" b="1"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1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239" name="正方形/長方形 382"/>
          <p:cNvSpPr/>
          <p:nvPr/>
        </p:nvSpPr>
        <p:spPr>
          <a:xfrm>
            <a:off x="1416339" y="2937116"/>
            <a:ext cx="1268006" cy="317831"/>
          </a:xfrm>
          <a:prstGeom prst="rect">
            <a:avLst/>
          </a:prstGeom>
          <a:solidFill>
            <a:schemeClr val="bg1"/>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民間敷地</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1240" name="正方形/長方形 438"/>
          <p:cNvSpPr/>
          <p:nvPr/>
        </p:nvSpPr>
        <p:spPr>
          <a:xfrm>
            <a:off x="6660586" y="1557000"/>
            <a:ext cx="1004042" cy="317831"/>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渡りデッキ</a:t>
            </a:r>
          </a:p>
        </p:txBody>
      </p:sp>
      <p:sp>
        <p:nvSpPr>
          <p:cNvPr id="1241" name="図形 439"/>
          <p:cNvSpPr/>
          <p:nvPr/>
        </p:nvSpPr>
        <p:spPr>
          <a:xfrm>
            <a:off x="6505575" y="1916906"/>
            <a:ext cx="819150" cy="145256"/>
          </a:xfrm>
          <a:custGeom>
            <a:avLst/>
            <a:gdLst/>
            <a:ahLst/>
            <a:cxnLst/>
            <a:rect l="l" t="t" r="r" b="b"/>
            <a:pathLst>
              <a:path w="21600" h="21600">
                <a:moveTo>
                  <a:pt x="0" y="354"/>
                </a:moveTo>
                <a:lnTo>
                  <a:pt x="0" y="21600"/>
                </a:lnTo>
                <a:lnTo>
                  <a:pt x="17205" y="21246"/>
                </a:lnTo>
                <a:lnTo>
                  <a:pt x="21600" y="0"/>
                </a:lnTo>
                <a:lnTo>
                  <a:pt x="0" y="354"/>
                </a:lnTo>
                <a:close/>
              </a:path>
            </a:pathLst>
          </a:custGeom>
          <a:solidFill>
            <a:schemeClr val="bg1">
              <a:lumMod val="95000"/>
            </a:schemeClr>
          </a:solidFill>
          <a:ln w="127"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2" name="正方形/長方形 449"/>
          <p:cNvSpPr/>
          <p:nvPr/>
        </p:nvSpPr>
        <p:spPr>
          <a:xfrm>
            <a:off x="108000" y="693000"/>
            <a:ext cx="1869564" cy="337461"/>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800" b="1" dirty="0">
                <a:latin typeface="HG丸ｺﾞｼｯｸM-PRO" panose="020F0600000000000000" pitchFamily="50" charset="-128"/>
                <a:ea typeface="HG丸ｺﾞｼｯｸM-PRO" panose="020F0600000000000000" pitchFamily="50" charset="-128"/>
              </a:rPr>
              <a:t>地上２階レベル</a:t>
            </a:r>
          </a:p>
        </p:txBody>
      </p:sp>
      <p:sp>
        <p:nvSpPr>
          <p:cNvPr id="1243" name="楕円 448"/>
          <p:cNvSpPr/>
          <p:nvPr/>
        </p:nvSpPr>
        <p:spPr>
          <a:xfrm>
            <a:off x="441274" y="5194862"/>
            <a:ext cx="138000" cy="133333"/>
          </a:xfrm>
          <a:prstGeom prst="ellipse">
            <a:avLst/>
          </a:prstGeom>
          <a:no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4" name="楕円 449"/>
          <p:cNvSpPr/>
          <p:nvPr/>
        </p:nvSpPr>
        <p:spPr>
          <a:xfrm>
            <a:off x="3950855" y="3633870"/>
            <a:ext cx="138000" cy="133333"/>
          </a:xfrm>
          <a:prstGeom prst="ellipse">
            <a:avLst/>
          </a:prstGeom>
          <a:no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5" name="楕円 450"/>
          <p:cNvSpPr/>
          <p:nvPr/>
        </p:nvSpPr>
        <p:spPr>
          <a:xfrm>
            <a:off x="4475790" y="2953536"/>
            <a:ext cx="138000" cy="133333"/>
          </a:xfrm>
          <a:prstGeom prst="ellipse">
            <a:avLst/>
          </a:prstGeom>
          <a:noFill/>
          <a:ln w="381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6" name="楕円 445"/>
          <p:cNvSpPr/>
          <p:nvPr/>
        </p:nvSpPr>
        <p:spPr>
          <a:xfrm>
            <a:off x="277084" y="1221741"/>
            <a:ext cx="236190" cy="231389"/>
          </a:xfrm>
          <a:prstGeom prst="ellipse">
            <a:avLst/>
          </a:prstGeom>
          <a:noFill/>
          <a:ln w="508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247" name="正方形/長方形 446"/>
          <p:cNvSpPr/>
          <p:nvPr/>
        </p:nvSpPr>
        <p:spPr>
          <a:xfrm>
            <a:off x="429769" y="1147539"/>
            <a:ext cx="974231" cy="33746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l"/>
            <a:r>
              <a:rPr kumimoji="1" lang="ja-JP" altLang="en-US" sz="1800" b="0" dirty="0">
                <a:latin typeface="HG丸ｺﾞｼｯｸM-PRO" panose="020F0600000000000000" pitchFamily="50" charset="-128"/>
                <a:ea typeface="HG丸ｺﾞｼｯｸM-PRO" panose="020F0600000000000000" pitchFamily="50" charset="-128"/>
              </a:rPr>
              <a:t>：EV</a:t>
            </a:r>
          </a:p>
        </p:txBody>
      </p:sp>
    </p:spTree>
    <p:extLst>
      <p:ext uri="{BB962C8B-B14F-4D97-AF65-F5344CB8AC3E}">
        <p14:creationId xmlns:p14="http://schemas.microsoft.com/office/powerpoint/2010/main" val="2963283815"/>
      </p:ext>
    </p:extLst>
  </p:cSld>
  <p:clrMapOvr>
    <a:masterClrMapping/>
  </p:clrMapOvr>
</p:sld>
</file>

<file path=ppt/theme/theme1.xml><?xml version="1.0" encoding="utf-8"?>
<a:theme xmlns:a="http://schemas.openxmlformats.org/drawingml/2006/main" name="標準">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ocus">
  <a:themeElements>
    <a:clrScheme name="Focu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cu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3334</Words>
  <Application>Microsoft Office PowerPoint</Application>
  <PresentationFormat>画面に合わせる (4:3)</PresentationFormat>
  <Paragraphs>431</Paragraphs>
  <Slides>22</Slides>
  <Notes>22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HGPｺﾞｼｯｸM</vt:lpstr>
      <vt:lpstr>HGP創英角ｺﾞｼｯｸUB</vt:lpstr>
      <vt:lpstr>HG丸ｺﾞｼｯｸM-PRO</vt:lpstr>
      <vt:lpstr>ＭＳ Ｐゴシック</vt:lpstr>
      <vt:lpstr>メイリオ</vt:lpstr>
      <vt:lpstr>Arial</vt:lpstr>
      <vt:lpstr>Arial Black</vt:lpstr>
      <vt:lpstr>Calibri</vt:lpstr>
      <vt:lpstr>標準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箕面市役所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疋田　雅也(手動)</dc:creator>
  <cp:lastModifiedBy>中島 敬</cp:lastModifiedBy>
  <cp:revision>239</cp:revision>
  <cp:lastPrinted>2020-05-18T03:34:52Z</cp:lastPrinted>
  <dcterms:created xsi:type="dcterms:W3CDTF">2018-11-29T11:42:57Z</dcterms:created>
  <dcterms:modified xsi:type="dcterms:W3CDTF">2021-03-25T22:57:50Z</dcterms:modified>
</cp:coreProperties>
</file>